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893" r:id="rId2"/>
    <p:sldId id="889" r:id="rId3"/>
    <p:sldId id="895" r:id="rId4"/>
    <p:sldId id="882" r:id="rId5"/>
    <p:sldId id="869" r:id="rId6"/>
    <p:sldId id="876" r:id="rId7"/>
    <p:sldId id="878" r:id="rId8"/>
    <p:sldId id="880" r:id="rId9"/>
    <p:sldId id="888" r:id="rId10"/>
    <p:sldId id="881" r:id="rId11"/>
    <p:sldId id="891" r:id="rId12"/>
    <p:sldId id="894" r:id="rId13"/>
    <p:sldId id="872" r:id="rId14"/>
    <p:sldId id="879" r:id="rId15"/>
    <p:sldId id="890" r:id="rId16"/>
    <p:sldId id="867" r:id="rId17"/>
    <p:sldId id="861" r:id="rId18"/>
    <p:sldId id="887" r:id="rId19"/>
    <p:sldId id="783" r:id="rId20"/>
    <p:sldId id="898" r:id="rId21"/>
    <p:sldId id="868" r:id="rId22"/>
    <p:sldId id="271" r:id="rId23"/>
    <p:sldId id="883" r:id="rId24"/>
    <p:sldId id="870" r:id="rId25"/>
    <p:sldId id="877" r:id="rId26"/>
    <p:sldId id="892" r:id="rId27"/>
    <p:sldId id="860" r:id="rId28"/>
    <p:sldId id="864" r:id="rId29"/>
    <p:sldId id="258" r:id="rId30"/>
    <p:sldId id="853" r:id="rId31"/>
    <p:sldId id="885" r:id="rId32"/>
    <p:sldId id="8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556" autoAdjust="0"/>
    <p:restoredTop sz="94245" autoAdjust="0"/>
  </p:normalViewPr>
  <p:slideViewPr>
    <p:cSldViewPr snapToGrid="0">
      <p:cViewPr>
        <p:scale>
          <a:sx n="60" d="100"/>
          <a:sy n="60" d="100"/>
        </p:scale>
        <p:origin x="544"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30T09:41:23.8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5260 165,'83'0,"-1"3,111 12,-43-2,-117-12,-2 1,2 1,-1 1,-2 1,2 0,-1 3,0-2,40 17,-50-15,3-1,0 1,1-2,28 5,-28-8,-1 3,-3-1,3 2,-2-1,25 11,27 15,-51-25,0 3,1 0,-1 1,-2 1,0 0,-1 1,-1 1,-1 0,-1 1,21 21,138 168,-157-181,-4-1,1 2,-2 2,-3-3,-1 2,0 1,-4-1,1 0,-1 51,-11 61,9 160,15-204,-12-59,6 60,-13-92,0 47,3 0,18 70,-13-80,-3 1,-4 0,-1-1,-1 2,-18 62,4-19,6 273,14-194,-8-106,2-29,0-1,2 0,3 1,-2 0,5 1,0-2,17 29,-13-31,-3 2,1-1,-4 0,0-1,-1 2,-4 44,0-32,13 78,-2-75,-3-1,-3 1,-4 0,-1 1,-4-1,-2 0,-2-2,-22 57,17-74,2-2,-4-1,-3 2,-35 36,5-11,-11 20,-4-2,-144 110,193-164,-3-3,2 1,-1-1,0-1,-1 0,-1-1,2 1,-1-2,-2-1,-23 6,-17-1,2-2,-62 2,56-5,-102 16,-232 32,266-38,-55 7,-373 9,306-48,194 12,-1 2,-1 0,-96 5,139 2,-1-1,2 1,-1 1,1 1,-19 5,19-4,1-1,-3 0,1-2,-26 4,-147 17,116-12,-118 7,-12-4,-54 2,226-17,0 0,2-2,-2 0,1-2,-61-12,11 0,-1 2,-112-6,113 13,1-3,-126-27,-181-58,321 72,53 19,1-1,2 0,-2 2,-2 0,3 0,-1 0,-1 1,-23-2,7 3,2 0,-1-1,1-2,-1 0,-41-10,61 12,2-1,-2-1,1 1,0 0,0 0,0-2,2 2,-2-1,2-2,0 2,-1-1,2 0,-1-1,2 0,-1 2,0-1,0-2,2 2,0-2,-5-10,-7-23,-4 0,-3 2,-2-2,-1 2,-3 1,-3 3,-1-1,-5-1,1 4,-4 1,-2 0,-55-32,51 33,2-1,1-1,3-1,3-2,0-1,-27-39,37 45,-44-38,55 53,-1 2,2-1,2-1,-2 0,6 0,-2 0,0-1,2-1,0 2,4-3,-7-18,1-68,15-134,0 83,20-103,-13 86,-1 2,-6 147,1 1,2-1,0 0,3 1,15-26,-16 35,1 0,-2-1,-2 0,1 0,-1 0,-1-1,-2 1,2-26,-5-724,-4 324,9 418,0-1,1 1,2-1,2 1,0 1,3 0,15-20,16-34,-35 61,1 0,0 1,1 0,2 0,0 0,0 1,3 1,-1 0,1 0,1 0,1 0,31-11,21-7,3 2,83-22,-108 33,5 2,1 1,1 2,-1 2,1 1,89-3,285 5,-333 7,-20-1,-1 2,-2-3,1-2,81-10,-56-1,195-10,-254 23,2 2,1 0,-4 2,2 2,0 0,-1 2,60 14,-27-3,4-4,112 14,-113-20,-3 3,132 32,-173-35,-1-1,1-2,0-1,61 3,54 8,-76-8,4-1,-2-4,140-4,-47-1,58 3,-191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6AE46-A085-48F0-B316-8B7498FB246F}"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C3352-73D3-421C-827E-7A94D6436540}" type="slidenum">
              <a:rPr lang="en-GB" smtClean="0"/>
              <a:t>‹#›</a:t>
            </a:fld>
            <a:endParaRPr lang="en-GB"/>
          </a:p>
        </p:txBody>
      </p:sp>
    </p:spTree>
    <p:extLst>
      <p:ext uri="{BB962C8B-B14F-4D97-AF65-F5344CB8AC3E}">
        <p14:creationId xmlns:p14="http://schemas.microsoft.com/office/powerpoint/2010/main" val="83917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C3352-73D3-421C-827E-7A94D6436540}" type="slidenum">
              <a:rPr lang="en-GB" smtClean="0"/>
              <a:t>1</a:t>
            </a:fld>
            <a:endParaRPr lang="en-GB"/>
          </a:p>
        </p:txBody>
      </p:sp>
    </p:spTree>
    <p:extLst>
      <p:ext uri="{BB962C8B-B14F-4D97-AF65-F5344CB8AC3E}">
        <p14:creationId xmlns:p14="http://schemas.microsoft.com/office/powerpoint/2010/main" val="13639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AC3352-73D3-421C-827E-7A94D6436540}" type="slidenum">
              <a:rPr lang="en-GB" smtClean="0"/>
              <a:t>13</a:t>
            </a:fld>
            <a:endParaRPr lang="en-GB"/>
          </a:p>
        </p:txBody>
      </p:sp>
    </p:spTree>
    <p:extLst>
      <p:ext uri="{BB962C8B-B14F-4D97-AF65-F5344CB8AC3E}">
        <p14:creationId xmlns:p14="http://schemas.microsoft.com/office/powerpoint/2010/main" val="158115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6938B-A301-1C41-9A4A-36F55E331930}" type="slidenum">
              <a:rPr lang="en-US" smtClean="0"/>
              <a:t>29</a:t>
            </a:fld>
            <a:endParaRPr lang="en-US"/>
          </a:p>
        </p:txBody>
      </p:sp>
    </p:spTree>
    <p:extLst>
      <p:ext uri="{BB962C8B-B14F-4D97-AF65-F5344CB8AC3E}">
        <p14:creationId xmlns:p14="http://schemas.microsoft.com/office/powerpoint/2010/main" val="334794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605E-60E0-273D-D5D0-5B2BC073C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2918A9-5B88-BD95-5FBE-AD1712F97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D32950-A516-0786-36ED-5E9A0EAF699C}"/>
              </a:ext>
            </a:extLst>
          </p:cNvPr>
          <p:cNvSpPr>
            <a:spLocks noGrp="1"/>
          </p:cNvSpPr>
          <p:nvPr>
            <p:ph type="dt" sz="half" idx="10"/>
          </p:nvPr>
        </p:nvSpPr>
        <p:spPr/>
        <p:txBody>
          <a:bodyPr/>
          <a:lstStyle/>
          <a:p>
            <a:fld id="{FB743E6C-9F17-4E6A-B75C-BDAA00A5E87D}" type="datetime1">
              <a:rPr lang="en-GB" smtClean="0"/>
              <a:t>16/04/2024</a:t>
            </a:fld>
            <a:endParaRPr lang="en-GB"/>
          </a:p>
        </p:txBody>
      </p:sp>
      <p:sp>
        <p:nvSpPr>
          <p:cNvPr id="5" name="Footer Placeholder 4">
            <a:extLst>
              <a:ext uri="{FF2B5EF4-FFF2-40B4-BE49-F238E27FC236}">
                <a16:creationId xmlns:a16="http://schemas.microsoft.com/office/drawing/2014/main" id="{B7EFD715-501A-114B-E47F-B4B838EC5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D11BB-8B93-B5DB-269C-0216DB6621F6}"/>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7969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EC88-CD60-D36B-D553-B3425E872B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BEDA21-ED6D-8139-5811-B124142F01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23964-A194-E270-0487-21D3054D8255}"/>
              </a:ext>
            </a:extLst>
          </p:cNvPr>
          <p:cNvSpPr>
            <a:spLocks noGrp="1"/>
          </p:cNvSpPr>
          <p:nvPr>
            <p:ph type="dt" sz="half" idx="10"/>
          </p:nvPr>
        </p:nvSpPr>
        <p:spPr/>
        <p:txBody>
          <a:bodyPr/>
          <a:lstStyle/>
          <a:p>
            <a:fld id="{ABD3C869-5B17-40EA-A999-EA9679561FB1}" type="datetime1">
              <a:rPr lang="en-GB" smtClean="0"/>
              <a:t>16/04/2024</a:t>
            </a:fld>
            <a:endParaRPr lang="en-GB"/>
          </a:p>
        </p:txBody>
      </p:sp>
      <p:sp>
        <p:nvSpPr>
          <p:cNvPr id="5" name="Footer Placeholder 4">
            <a:extLst>
              <a:ext uri="{FF2B5EF4-FFF2-40B4-BE49-F238E27FC236}">
                <a16:creationId xmlns:a16="http://schemas.microsoft.com/office/drawing/2014/main" id="{30E7AF4E-06D2-B4F0-3679-7FB51FBF8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6C7A39-91AC-651B-810F-014C1AE5170A}"/>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86774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0D8A9-7775-BC02-C70D-310AF8FA1F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E7A69-4829-3EB9-A166-9DBEE53B5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53A9D6-4EFF-1BC7-EB8F-A0B172DF744B}"/>
              </a:ext>
            </a:extLst>
          </p:cNvPr>
          <p:cNvSpPr>
            <a:spLocks noGrp="1"/>
          </p:cNvSpPr>
          <p:nvPr>
            <p:ph type="dt" sz="half" idx="10"/>
          </p:nvPr>
        </p:nvSpPr>
        <p:spPr/>
        <p:txBody>
          <a:bodyPr/>
          <a:lstStyle/>
          <a:p>
            <a:fld id="{36C39BA3-D498-456D-8860-D58D0551424C}" type="datetime1">
              <a:rPr lang="en-GB" smtClean="0"/>
              <a:t>16/04/2024</a:t>
            </a:fld>
            <a:endParaRPr lang="en-GB"/>
          </a:p>
        </p:txBody>
      </p:sp>
      <p:sp>
        <p:nvSpPr>
          <p:cNvPr id="5" name="Footer Placeholder 4">
            <a:extLst>
              <a:ext uri="{FF2B5EF4-FFF2-40B4-BE49-F238E27FC236}">
                <a16:creationId xmlns:a16="http://schemas.microsoft.com/office/drawing/2014/main" id="{37D368D8-CF86-63CC-DEDC-7C485C62C6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5CB90-97F5-E319-C46A-156B401D3798}"/>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122629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632A-BDDD-BE0F-6804-9DEC573EA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A08910-9538-B90B-86F0-DE7C150ED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54B8AF-25B8-4967-7C96-ABEC04D23569}"/>
              </a:ext>
            </a:extLst>
          </p:cNvPr>
          <p:cNvSpPr>
            <a:spLocks noGrp="1"/>
          </p:cNvSpPr>
          <p:nvPr>
            <p:ph type="dt" sz="half" idx="10"/>
          </p:nvPr>
        </p:nvSpPr>
        <p:spPr/>
        <p:txBody>
          <a:bodyPr/>
          <a:lstStyle/>
          <a:p>
            <a:fld id="{B94BE681-7DB4-4D54-B471-7497CDDDF7DB}" type="datetime1">
              <a:rPr lang="en-GB" smtClean="0"/>
              <a:t>16/04/2024</a:t>
            </a:fld>
            <a:endParaRPr lang="en-GB"/>
          </a:p>
        </p:txBody>
      </p:sp>
      <p:sp>
        <p:nvSpPr>
          <p:cNvPr id="5" name="Footer Placeholder 4">
            <a:extLst>
              <a:ext uri="{FF2B5EF4-FFF2-40B4-BE49-F238E27FC236}">
                <a16:creationId xmlns:a16="http://schemas.microsoft.com/office/drawing/2014/main" id="{03A0EB9D-5026-D038-E4A0-B28CCCE9F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00BD6-539C-A4AB-AF30-ECD0F07918D9}"/>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9833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602F-5A1B-221D-7135-A0B71A69D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7E390B-02AF-5B69-7786-5BC6972EA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1FA7B-EDF4-1E57-A17D-F5DFB7301155}"/>
              </a:ext>
            </a:extLst>
          </p:cNvPr>
          <p:cNvSpPr>
            <a:spLocks noGrp="1"/>
          </p:cNvSpPr>
          <p:nvPr>
            <p:ph type="dt" sz="half" idx="10"/>
          </p:nvPr>
        </p:nvSpPr>
        <p:spPr/>
        <p:txBody>
          <a:bodyPr/>
          <a:lstStyle/>
          <a:p>
            <a:fld id="{E5DAAE46-E0CD-43A7-9827-63FE77AB6EE5}" type="datetime1">
              <a:rPr lang="en-GB" smtClean="0"/>
              <a:t>16/04/2024</a:t>
            </a:fld>
            <a:endParaRPr lang="en-GB"/>
          </a:p>
        </p:txBody>
      </p:sp>
      <p:sp>
        <p:nvSpPr>
          <p:cNvPr id="5" name="Footer Placeholder 4">
            <a:extLst>
              <a:ext uri="{FF2B5EF4-FFF2-40B4-BE49-F238E27FC236}">
                <a16:creationId xmlns:a16="http://schemas.microsoft.com/office/drawing/2014/main" id="{0DE2062F-5680-F350-9A70-4B395EBD6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0D35A-03E5-4462-27A2-73718AE229AE}"/>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398616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4619-7411-92B8-B331-2F9E3EED53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27CC02-156E-8849-D0EA-A746FC9D94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9F9044-CDEC-C6F6-98BE-5A4F70FD5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B58EFB-255A-F715-053A-DEB85080C64D}"/>
              </a:ext>
            </a:extLst>
          </p:cNvPr>
          <p:cNvSpPr>
            <a:spLocks noGrp="1"/>
          </p:cNvSpPr>
          <p:nvPr>
            <p:ph type="dt" sz="half" idx="10"/>
          </p:nvPr>
        </p:nvSpPr>
        <p:spPr/>
        <p:txBody>
          <a:bodyPr/>
          <a:lstStyle/>
          <a:p>
            <a:fld id="{75856844-2399-4A4B-A228-92DD31FE4C21}" type="datetime1">
              <a:rPr lang="en-GB" smtClean="0"/>
              <a:t>16/04/2024</a:t>
            </a:fld>
            <a:endParaRPr lang="en-GB"/>
          </a:p>
        </p:txBody>
      </p:sp>
      <p:sp>
        <p:nvSpPr>
          <p:cNvPr id="6" name="Footer Placeholder 5">
            <a:extLst>
              <a:ext uri="{FF2B5EF4-FFF2-40B4-BE49-F238E27FC236}">
                <a16:creationId xmlns:a16="http://schemas.microsoft.com/office/drawing/2014/main" id="{68FF86DC-06A9-A31C-C39E-5A81DFBC53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CE9CD-E178-25D8-E6EC-545BCD5016BA}"/>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37031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A519-D42A-CA0F-7F6D-C974266CCA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12CC5A-6665-D03D-A168-1DDDF4EDD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64D78-ACA0-CCAB-1803-40686930B3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1A7B87-C6D4-40DF-2230-8EACF9D89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30072C-3FB6-0480-A702-36220D3FEC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9D26CE-F5DF-7EAA-FBF4-F16A585012BE}"/>
              </a:ext>
            </a:extLst>
          </p:cNvPr>
          <p:cNvSpPr>
            <a:spLocks noGrp="1"/>
          </p:cNvSpPr>
          <p:nvPr>
            <p:ph type="dt" sz="half" idx="10"/>
          </p:nvPr>
        </p:nvSpPr>
        <p:spPr/>
        <p:txBody>
          <a:bodyPr/>
          <a:lstStyle/>
          <a:p>
            <a:fld id="{FFEA0516-BD7F-4EDC-BC58-5E5D51BCB847}" type="datetime1">
              <a:rPr lang="en-GB" smtClean="0"/>
              <a:t>16/04/2024</a:t>
            </a:fld>
            <a:endParaRPr lang="en-GB"/>
          </a:p>
        </p:txBody>
      </p:sp>
      <p:sp>
        <p:nvSpPr>
          <p:cNvPr id="8" name="Footer Placeholder 7">
            <a:extLst>
              <a:ext uri="{FF2B5EF4-FFF2-40B4-BE49-F238E27FC236}">
                <a16:creationId xmlns:a16="http://schemas.microsoft.com/office/drawing/2014/main" id="{9E19C6CE-A4C0-00A6-E49F-469748350E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DFE055-4F7A-D6C8-F22A-8E1B2F72E74D}"/>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271853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9C47-6E08-8945-EB06-25C4E0157F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5B4ED-069B-A4DC-FB32-C45C8D33E702}"/>
              </a:ext>
            </a:extLst>
          </p:cNvPr>
          <p:cNvSpPr>
            <a:spLocks noGrp="1"/>
          </p:cNvSpPr>
          <p:nvPr>
            <p:ph type="dt" sz="half" idx="10"/>
          </p:nvPr>
        </p:nvSpPr>
        <p:spPr/>
        <p:txBody>
          <a:bodyPr/>
          <a:lstStyle/>
          <a:p>
            <a:fld id="{4381B740-BE19-4C0A-922D-63E5E52DD55D}" type="datetime1">
              <a:rPr lang="en-GB" smtClean="0"/>
              <a:t>16/04/2024</a:t>
            </a:fld>
            <a:endParaRPr lang="en-GB"/>
          </a:p>
        </p:txBody>
      </p:sp>
      <p:sp>
        <p:nvSpPr>
          <p:cNvPr id="4" name="Footer Placeholder 3">
            <a:extLst>
              <a:ext uri="{FF2B5EF4-FFF2-40B4-BE49-F238E27FC236}">
                <a16:creationId xmlns:a16="http://schemas.microsoft.com/office/drawing/2014/main" id="{5C6B3D38-DBDB-1588-5CDD-AE5F222498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CC02AD-2AE0-D772-40C2-08FAD90297FB}"/>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198391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5F0EE-235B-BE79-742F-F89FFC9D2AD9}"/>
              </a:ext>
            </a:extLst>
          </p:cNvPr>
          <p:cNvSpPr>
            <a:spLocks noGrp="1"/>
          </p:cNvSpPr>
          <p:nvPr>
            <p:ph type="dt" sz="half" idx="10"/>
          </p:nvPr>
        </p:nvSpPr>
        <p:spPr/>
        <p:txBody>
          <a:bodyPr/>
          <a:lstStyle/>
          <a:p>
            <a:fld id="{79EE7587-9DA6-4B7B-88D8-C9F88011B185}" type="datetime1">
              <a:rPr lang="en-GB" smtClean="0"/>
              <a:t>16/04/2024</a:t>
            </a:fld>
            <a:endParaRPr lang="en-GB"/>
          </a:p>
        </p:txBody>
      </p:sp>
      <p:sp>
        <p:nvSpPr>
          <p:cNvPr id="3" name="Footer Placeholder 2">
            <a:extLst>
              <a:ext uri="{FF2B5EF4-FFF2-40B4-BE49-F238E27FC236}">
                <a16:creationId xmlns:a16="http://schemas.microsoft.com/office/drawing/2014/main" id="{2EFE7385-B78E-E368-D8AC-35F96F12A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302DA5-2681-0A5D-68DA-5F35EC75433A}"/>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335891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4CAF-903A-52EB-A8FF-788205C32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92AC88-DCA4-F1E0-66DD-A84812450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FDF748-BED3-A0C6-4117-7B2927A25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7EED2-E817-D193-6507-1A363C14AD88}"/>
              </a:ext>
            </a:extLst>
          </p:cNvPr>
          <p:cNvSpPr>
            <a:spLocks noGrp="1"/>
          </p:cNvSpPr>
          <p:nvPr>
            <p:ph type="dt" sz="half" idx="10"/>
          </p:nvPr>
        </p:nvSpPr>
        <p:spPr/>
        <p:txBody>
          <a:bodyPr/>
          <a:lstStyle/>
          <a:p>
            <a:fld id="{402E2AB4-9B9D-4C0B-82DB-43AFB673D346}" type="datetime1">
              <a:rPr lang="en-GB" smtClean="0"/>
              <a:t>16/04/2024</a:t>
            </a:fld>
            <a:endParaRPr lang="en-GB"/>
          </a:p>
        </p:txBody>
      </p:sp>
      <p:sp>
        <p:nvSpPr>
          <p:cNvPr id="6" name="Footer Placeholder 5">
            <a:extLst>
              <a:ext uri="{FF2B5EF4-FFF2-40B4-BE49-F238E27FC236}">
                <a16:creationId xmlns:a16="http://schemas.microsoft.com/office/drawing/2014/main" id="{FE6BC645-561B-C385-DC8A-865A3FA1B4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CA85D1-4904-3D05-0004-73862744DE37}"/>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50253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A1B0-3656-C380-A082-9A4FC4165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5729B6-F01E-E358-4D50-5D89F16B4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FA872C-081C-C17C-7A36-D52678881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BF0CA-8616-F9B8-BF25-7AA14FF906C3}"/>
              </a:ext>
            </a:extLst>
          </p:cNvPr>
          <p:cNvSpPr>
            <a:spLocks noGrp="1"/>
          </p:cNvSpPr>
          <p:nvPr>
            <p:ph type="dt" sz="half" idx="10"/>
          </p:nvPr>
        </p:nvSpPr>
        <p:spPr/>
        <p:txBody>
          <a:bodyPr/>
          <a:lstStyle/>
          <a:p>
            <a:fld id="{86EB3DAD-5292-4FF7-85CC-6A8AC9C4094F}" type="datetime1">
              <a:rPr lang="en-GB" smtClean="0"/>
              <a:t>16/04/2024</a:t>
            </a:fld>
            <a:endParaRPr lang="en-GB"/>
          </a:p>
        </p:txBody>
      </p:sp>
      <p:sp>
        <p:nvSpPr>
          <p:cNvPr id="6" name="Footer Placeholder 5">
            <a:extLst>
              <a:ext uri="{FF2B5EF4-FFF2-40B4-BE49-F238E27FC236}">
                <a16:creationId xmlns:a16="http://schemas.microsoft.com/office/drawing/2014/main" id="{D435043E-EC11-F50D-E4EA-C57DB14EB9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1E406-D694-7768-A601-D03DFEACF7CD}"/>
              </a:ext>
            </a:extLst>
          </p:cNvPr>
          <p:cNvSpPr>
            <a:spLocks noGrp="1"/>
          </p:cNvSpPr>
          <p:nvPr>
            <p:ph type="sldNum" sz="quarter" idx="12"/>
          </p:nvPr>
        </p:nvSpPr>
        <p:spPr/>
        <p:txBody>
          <a:bodyPr/>
          <a:lstStyle/>
          <a:p>
            <a:fld id="{2F250E53-65D8-43E6-99E6-1696B3794435}" type="slidenum">
              <a:rPr lang="en-GB" smtClean="0"/>
              <a:t>‹#›</a:t>
            </a:fld>
            <a:endParaRPr lang="en-GB"/>
          </a:p>
        </p:txBody>
      </p:sp>
    </p:spTree>
    <p:extLst>
      <p:ext uri="{BB962C8B-B14F-4D97-AF65-F5344CB8AC3E}">
        <p14:creationId xmlns:p14="http://schemas.microsoft.com/office/powerpoint/2010/main" val="308590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DCAAC3-BB06-BD05-7E5D-550E04144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093C9-4374-0BDC-A03F-F59B152A9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348E6-DC9B-A1F2-9D00-C90E06E2F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D0FC0-37E3-4561-9553-B6F07653C6A9}" type="datetime1">
              <a:rPr lang="en-GB" smtClean="0"/>
              <a:t>16/04/2024</a:t>
            </a:fld>
            <a:endParaRPr lang="en-GB"/>
          </a:p>
        </p:txBody>
      </p:sp>
      <p:sp>
        <p:nvSpPr>
          <p:cNvPr id="5" name="Footer Placeholder 4">
            <a:extLst>
              <a:ext uri="{FF2B5EF4-FFF2-40B4-BE49-F238E27FC236}">
                <a16:creationId xmlns:a16="http://schemas.microsoft.com/office/drawing/2014/main" id="{107B595C-78C3-D1EA-9716-F3B8BE731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23F1C9-CD97-083E-25B0-6F44DA3DE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50E53-65D8-43E6-99E6-1696B3794435}" type="slidenum">
              <a:rPr lang="en-GB" smtClean="0"/>
              <a:t>‹#›</a:t>
            </a:fld>
            <a:endParaRPr lang="en-GB"/>
          </a:p>
        </p:txBody>
      </p:sp>
    </p:spTree>
    <p:extLst>
      <p:ext uri="{BB962C8B-B14F-4D97-AF65-F5344CB8AC3E}">
        <p14:creationId xmlns:p14="http://schemas.microsoft.com/office/powerpoint/2010/main" val="374610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lang@city.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uk/national-minimum-wage" TargetMode="External"/><Relationship Id="rId1" Type="http://schemas.openxmlformats.org/officeDocument/2006/relationships/slideLayout" Target="../slideLayouts/slideLayout2.xml"/><Relationship Id="rId6" Type="http://schemas.openxmlformats.org/officeDocument/2006/relationships/hyperlink" Target="https://criticallegalthinking.com/2015/05/15/the-foodbank-dilemma-part-2-of-2/"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mdpi.com/2227-7102/12/8/528" TargetMode="External"/><Relationship Id="rId3" Type="http://schemas.openxmlformats.org/officeDocument/2006/relationships/hyperlink" Target="https://link.springer.com/chapter/10.1007/978-0-306-48544-2_2" TargetMode="External"/><Relationship Id="rId7" Type="http://schemas.openxmlformats.org/officeDocument/2006/relationships/image" Target="../media/image19.jpg"/><Relationship Id="rId2" Type="http://schemas.openxmlformats.org/officeDocument/2006/relationships/hyperlink" Target="http://www.nat-hazards-earth-syst-sci.net/13/2707/2013/"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211912415300031" TargetMode="External"/><Relationship Id="rId5" Type="http://schemas.openxmlformats.org/officeDocument/2006/relationships/hyperlink" Target="http://www.conservationofchange.org/resilience"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ature.com/articles/s43016-021-00403-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hyperlink" Target="https://www.sciencedirect.com/science/article/pii/S22119124153000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ci.ox.ac.uk/sites/default/files/2022-05/enhancing-London-food-systems-Feb202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s://www.sciencedirect.com/science/article/pii/S2210539517300901"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pic.twitter.com/Y7RB6ovqFd" TargetMode="External"/><Relationship Id="rId4" Type="http://schemas.openxmlformats.org/officeDocument/2006/relationships/hyperlink" Target="http://maersk.com/en/the-maersk-group/about-us/publications/group-annual-magazine/2015/smart-containers-listen-and-tal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F922-3B0C-F43B-B2BF-FE9C2172A81A}"/>
              </a:ext>
            </a:extLst>
          </p:cNvPr>
          <p:cNvSpPr>
            <a:spLocks noGrp="1"/>
          </p:cNvSpPr>
          <p:nvPr>
            <p:ph type="ctrTitle"/>
          </p:nvPr>
        </p:nvSpPr>
        <p:spPr>
          <a:xfrm>
            <a:off x="459042" y="554218"/>
            <a:ext cx="10926065" cy="2026544"/>
          </a:xfrm>
        </p:spPr>
        <p:txBody>
          <a:bodyPr>
            <a:noAutofit/>
          </a:bodyPr>
          <a:lstStyle/>
          <a:p>
            <a:pPr marL="0" marR="0">
              <a:lnSpc>
                <a:spcPct val="107000"/>
              </a:lnSpc>
              <a:spcBef>
                <a:spcPts val="0"/>
              </a:spcBef>
              <a:spcAft>
                <a:spcPts val="800"/>
              </a:spcAft>
            </a:pPr>
            <a:r>
              <a:rPr lang="en-GB" sz="4800" b="1" kern="1800" dirty="0">
                <a:latin typeface="Calibri" panose="020F0502020204030204" pitchFamily="34" charset="0"/>
                <a:ea typeface="Times New Roman" panose="02020603050405020304" pitchFamily="18" charset="0"/>
                <a:cs typeface="Times New Roman" panose="02020603050405020304" pitchFamily="18" charset="0"/>
              </a:rPr>
              <a:t>Why food security and resilience should be a political priority</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C9B5217-B4E2-C4AE-6CA8-4CCA485691AB}"/>
              </a:ext>
            </a:extLst>
          </p:cNvPr>
          <p:cNvSpPr>
            <a:spLocks noGrp="1"/>
          </p:cNvSpPr>
          <p:nvPr>
            <p:ph type="subTitle" idx="1"/>
          </p:nvPr>
        </p:nvSpPr>
        <p:spPr>
          <a:xfrm>
            <a:off x="1361628" y="2580762"/>
            <a:ext cx="9705175" cy="2682518"/>
          </a:xfrm>
        </p:spPr>
        <p:txBody>
          <a:bodyPr>
            <a:normAutofit fontScale="92500" lnSpcReduction="10000"/>
          </a:bodyPr>
          <a:lstStyle/>
          <a:p>
            <a:endParaRPr lang="en-US" dirty="0"/>
          </a:p>
          <a:p>
            <a:r>
              <a:rPr lang="en-US" sz="3200" dirty="0"/>
              <a:t>Tim Lang</a:t>
            </a:r>
          </a:p>
          <a:p>
            <a:r>
              <a:rPr lang="en-US" dirty="0"/>
              <a:t>Centre for Food Policy </a:t>
            </a:r>
            <a:r>
              <a:rPr lang="en-US" dirty="0">
                <a:hlinkClick r:id="rId3"/>
              </a:rPr>
              <a:t>t.lang@city.ac.uk</a:t>
            </a:r>
            <a:r>
              <a:rPr lang="en-US" dirty="0"/>
              <a:t> </a:t>
            </a:r>
          </a:p>
          <a:p>
            <a:endParaRPr lang="en-US" dirty="0"/>
          </a:p>
          <a:p>
            <a:r>
              <a:rPr lang="en-GB" kern="1800" dirty="0">
                <a:latin typeface="Calibri" panose="020F0502020204030204" pitchFamily="34" charset="0"/>
                <a:ea typeface="Times New Roman" panose="02020603050405020304" pitchFamily="18" charset="0"/>
                <a:cs typeface="Times New Roman" panose="02020603050405020304" pitchFamily="18" charset="0"/>
              </a:rPr>
              <a:t>For </a:t>
            </a:r>
            <a:r>
              <a:rPr lang="en-GB" sz="2400" kern="1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2400" i="1" kern="1800" dirty="0">
                <a:effectLst/>
                <a:latin typeface="Calibri" panose="020F0502020204030204" pitchFamily="34" charset="0"/>
                <a:ea typeface="Times New Roman" panose="02020603050405020304" pitchFamily="18" charset="0"/>
                <a:cs typeface="Times New Roman" panose="02020603050405020304" pitchFamily="18" charset="0"/>
              </a:rPr>
              <a:t>Food Shocks: Is Wales ready for an unstable global food system</a:t>
            </a:r>
            <a:r>
              <a:rPr lang="en-GB" sz="2400" kern="1800" dirty="0">
                <a:effectLst/>
                <a:latin typeface="Calibri" panose="020F0502020204030204" pitchFamily="34" charset="0"/>
                <a:ea typeface="Times New Roman" panose="02020603050405020304" pitchFamily="18" charset="0"/>
                <a:cs typeface="Times New Roman" panose="02020603050405020304" pitchFamily="18" charset="0"/>
              </a:rPr>
              <a:t>?’</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r>
              <a:rPr lang="en-GB"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16</a:t>
            </a:r>
            <a:r>
              <a:rPr lang="en-GB" sz="2400" kern="1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Pierhead Building, Cardiff Bay, Cardiff</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Picture 12" descr="Image result">
            <a:extLst>
              <a:ext uri="{FF2B5EF4-FFF2-40B4-BE49-F238E27FC236}">
                <a16:creationId xmlns:a16="http://schemas.microsoft.com/office/drawing/2014/main" id="{AA125888-459F-10A3-F2E1-01F104143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378" y="5075426"/>
            <a:ext cx="1589243" cy="158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8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F0FE9-0D0E-63AE-4A55-8908CA9D8F35}"/>
              </a:ext>
            </a:extLst>
          </p:cNvPr>
          <p:cNvSpPr>
            <a:spLocks noGrp="1"/>
          </p:cNvSpPr>
          <p:nvPr>
            <p:ph type="ctrTitle"/>
          </p:nvPr>
        </p:nvSpPr>
        <p:spPr>
          <a:xfrm>
            <a:off x="659218" y="232387"/>
            <a:ext cx="10962167" cy="1862227"/>
          </a:xfrm>
        </p:spPr>
        <p:txBody>
          <a:bodyPr>
            <a:normAutofit/>
          </a:bodyPr>
          <a:lstStyle/>
          <a:p>
            <a:r>
              <a:rPr lang="en-US" b="1" dirty="0">
                <a:latin typeface="+mn-lt"/>
              </a:rPr>
              <a:t>2. Institutional architecture:</a:t>
            </a:r>
            <a:br>
              <a:rPr lang="en-US" b="1" dirty="0">
                <a:latin typeface="+mn-lt"/>
              </a:rPr>
            </a:br>
            <a:r>
              <a:rPr lang="en-US" b="1" dirty="0">
                <a:latin typeface="+mn-lt"/>
              </a:rPr>
              <a:t>only partly addresses food</a:t>
            </a:r>
            <a:endParaRPr lang="en-GB" b="1" dirty="0">
              <a:latin typeface="+mn-lt"/>
            </a:endParaRPr>
          </a:p>
        </p:txBody>
      </p:sp>
      <p:sp>
        <p:nvSpPr>
          <p:cNvPr id="6" name="Subtitle 5">
            <a:extLst>
              <a:ext uri="{FF2B5EF4-FFF2-40B4-BE49-F238E27FC236}">
                <a16:creationId xmlns:a16="http://schemas.microsoft.com/office/drawing/2014/main" id="{A1C3489D-56D5-0553-35BD-031106E527AF}"/>
              </a:ext>
            </a:extLst>
          </p:cNvPr>
          <p:cNvSpPr>
            <a:spLocks noGrp="1"/>
          </p:cNvSpPr>
          <p:nvPr>
            <p:ph type="subTitle" idx="1"/>
          </p:nvPr>
        </p:nvSpPr>
        <p:spPr>
          <a:xfrm>
            <a:off x="1343498" y="2299466"/>
            <a:ext cx="9144000" cy="1655762"/>
          </a:xfrm>
        </p:spPr>
        <p:txBody>
          <a:bodyPr>
            <a:normAutofit/>
          </a:bodyPr>
          <a:lstStyle/>
          <a:p>
            <a:r>
              <a:rPr lang="en-US" sz="3200" dirty="0"/>
              <a:t>A long problem for the British state</a:t>
            </a:r>
          </a:p>
          <a:p>
            <a:r>
              <a:rPr lang="en-US" sz="3200" dirty="0"/>
              <a:t>Security &amp; Resilience are in different ‘channels’</a:t>
            </a:r>
            <a:endParaRPr lang="en-GB" sz="3200" dirty="0"/>
          </a:p>
        </p:txBody>
      </p:sp>
      <p:sp>
        <p:nvSpPr>
          <p:cNvPr id="4" name="Slide Number Placeholder 3">
            <a:extLst>
              <a:ext uri="{FF2B5EF4-FFF2-40B4-BE49-F238E27FC236}">
                <a16:creationId xmlns:a16="http://schemas.microsoft.com/office/drawing/2014/main" id="{55AE4267-CE4C-0ABB-0152-9C101CF2E96A}"/>
              </a:ext>
            </a:extLst>
          </p:cNvPr>
          <p:cNvSpPr>
            <a:spLocks noGrp="1"/>
          </p:cNvSpPr>
          <p:nvPr>
            <p:ph type="sldNum" sz="quarter" idx="12"/>
          </p:nvPr>
        </p:nvSpPr>
        <p:spPr/>
        <p:txBody>
          <a:bodyPr/>
          <a:lstStyle/>
          <a:p>
            <a:fld id="{2F250E53-65D8-43E6-99E6-1696B3794435}" type="slidenum">
              <a:rPr lang="en-GB" smtClean="0"/>
              <a:t>10</a:t>
            </a:fld>
            <a:endParaRPr lang="en-GB"/>
          </a:p>
        </p:txBody>
      </p:sp>
      <p:pic>
        <p:nvPicPr>
          <p:cNvPr id="7" name="Picture 6" descr="A close-up of a cover&#10;&#10;Description automatically generated">
            <a:extLst>
              <a:ext uri="{FF2B5EF4-FFF2-40B4-BE49-F238E27FC236}">
                <a16:creationId xmlns:a16="http://schemas.microsoft.com/office/drawing/2014/main" id="{A4629F87-E4AB-66B2-A3DC-8EBE355B5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342" y="4504922"/>
            <a:ext cx="2781718" cy="1570997"/>
          </a:xfrm>
          <a:prstGeom prst="rect">
            <a:avLst/>
          </a:prstGeom>
        </p:spPr>
      </p:pic>
      <p:pic>
        <p:nvPicPr>
          <p:cNvPr id="9" name="Picture 8" descr="A group of buildings on a body of water&#10;&#10;Description automatically generated">
            <a:extLst>
              <a:ext uri="{FF2B5EF4-FFF2-40B4-BE49-F238E27FC236}">
                <a16:creationId xmlns:a16="http://schemas.microsoft.com/office/drawing/2014/main" id="{0372B6F8-9018-C23F-F318-4BC786020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993" y="3610174"/>
            <a:ext cx="1845378" cy="2600540"/>
          </a:xfrm>
          <a:prstGeom prst="rect">
            <a:avLst/>
          </a:prstGeom>
        </p:spPr>
      </p:pic>
      <p:pic>
        <p:nvPicPr>
          <p:cNvPr id="10" name="Picture 9" descr="A black and white logo with lions and a crown&#10;&#10;Description automatically generated">
            <a:extLst>
              <a:ext uri="{FF2B5EF4-FFF2-40B4-BE49-F238E27FC236}">
                <a16:creationId xmlns:a16="http://schemas.microsoft.com/office/drawing/2014/main" id="{54EC51C6-43D0-E952-50F2-65F191684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013" y="5152622"/>
            <a:ext cx="1718279" cy="1550820"/>
          </a:xfrm>
          <a:prstGeom prst="rect">
            <a:avLst/>
          </a:prstGeom>
        </p:spPr>
      </p:pic>
      <p:pic>
        <p:nvPicPr>
          <p:cNvPr id="2" name="Picture 1">
            <a:extLst>
              <a:ext uri="{FF2B5EF4-FFF2-40B4-BE49-F238E27FC236}">
                <a16:creationId xmlns:a16="http://schemas.microsoft.com/office/drawing/2014/main" id="{76E262AC-F283-2D29-770E-5570B9414E61}"/>
              </a:ext>
            </a:extLst>
          </p:cNvPr>
          <p:cNvPicPr>
            <a:picLocks noChangeAspect="1"/>
          </p:cNvPicPr>
          <p:nvPr/>
        </p:nvPicPr>
        <p:blipFill>
          <a:blip r:embed="rId5"/>
          <a:stretch>
            <a:fillRect/>
          </a:stretch>
        </p:blipFill>
        <p:spPr>
          <a:xfrm>
            <a:off x="417317" y="3375811"/>
            <a:ext cx="2309160" cy="3249802"/>
          </a:xfrm>
          <a:prstGeom prst="rect">
            <a:avLst/>
          </a:prstGeom>
        </p:spPr>
      </p:pic>
      <p:pic>
        <p:nvPicPr>
          <p:cNvPr id="8" name="Picture 7">
            <a:extLst>
              <a:ext uri="{FF2B5EF4-FFF2-40B4-BE49-F238E27FC236}">
                <a16:creationId xmlns:a16="http://schemas.microsoft.com/office/drawing/2014/main" id="{8A88BFBC-E189-2C2F-1835-2460914430EF}"/>
              </a:ext>
            </a:extLst>
          </p:cNvPr>
          <p:cNvPicPr>
            <a:picLocks noChangeAspect="1"/>
          </p:cNvPicPr>
          <p:nvPr/>
        </p:nvPicPr>
        <p:blipFill>
          <a:blip r:embed="rId6"/>
          <a:stretch>
            <a:fillRect/>
          </a:stretch>
        </p:blipFill>
        <p:spPr>
          <a:xfrm>
            <a:off x="2823559" y="3610174"/>
            <a:ext cx="2598815" cy="2120426"/>
          </a:xfrm>
          <a:prstGeom prst="rect">
            <a:avLst/>
          </a:prstGeom>
        </p:spPr>
      </p:pic>
    </p:spTree>
    <p:extLst>
      <p:ext uri="{BB962C8B-B14F-4D97-AF65-F5344CB8AC3E}">
        <p14:creationId xmlns:p14="http://schemas.microsoft.com/office/powerpoint/2010/main" val="297114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69D6-A000-3F8D-11B1-080F2CECC6AD}"/>
              </a:ext>
            </a:extLst>
          </p:cNvPr>
          <p:cNvSpPr>
            <a:spLocks noGrp="1"/>
          </p:cNvSpPr>
          <p:nvPr>
            <p:ph type="title"/>
          </p:nvPr>
        </p:nvSpPr>
        <p:spPr/>
        <p:txBody>
          <a:bodyPr/>
          <a:lstStyle/>
          <a:p>
            <a:r>
              <a:rPr lang="en-US" b="1" dirty="0">
                <a:latin typeface="+mn-lt"/>
              </a:rPr>
              <a:t>National food security – a default UK sore</a:t>
            </a:r>
            <a:endParaRPr lang="en-GB" b="1" dirty="0">
              <a:latin typeface="+mn-lt"/>
            </a:endParaRPr>
          </a:p>
        </p:txBody>
      </p:sp>
      <p:sp>
        <p:nvSpPr>
          <p:cNvPr id="3" name="Content Placeholder 2">
            <a:extLst>
              <a:ext uri="{FF2B5EF4-FFF2-40B4-BE49-F238E27FC236}">
                <a16:creationId xmlns:a16="http://schemas.microsoft.com/office/drawing/2014/main" id="{2344114A-0EFB-0525-D4A2-9D0452BD16EC}"/>
              </a:ext>
            </a:extLst>
          </p:cNvPr>
          <p:cNvSpPr>
            <a:spLocks noGrp="1"/>
          </p:cNvSpPr>
          <p:nvPr>
            <p:ph idx="1"/>
          </p:nvPr>
        </p:nvSpPr>
        <p:spPr>
          <a:xfrm>
            <a:off x="476962" y="1575594"/>
            <a:ext cx="10781145" cy="4895850"/>
          </a:xfrm>
        </p:spPr>
        <p:txBody>
          <a:bodyPr>
            <a:normAutofit fontScale="85000" lnSpcReduction="20000"/>
          </a:bodyPr>
          <a:lstStyle/>
          <a:p>
            <a:r>
              <a:rPr lang="en-US" dirty="0"/>
              <a:t>1848 Repeal of Corn Laws </a:t>
            </a:r>
            <a:r>
              <a:rPr lang="en-US" dirty="0">
                <a:sym typeface="Wingdings" panose="05000000000000000000" pitchFamily="2" charset="2"/>
              </a:rPr>
              <a:t> long decline till WW1</a:t>
            </a:r>
            <a:endParaRPr lang="en-US" dirty="0"/>
          </a:p>
          <a:p>
            <a:r>
              <a:rPr lang="en-US" dirty="0"/>
              <a:t>1905 Royal Commission on Supply on Food in time of War</a:t>
            </a:r>
          </a:p>
          <a:p>
            <a:r>
              <a:rPr lang="en-US" dirty="0"/>
              <a:t>1947 Agriculture Act</a:t>
            </a:r>
          </a:p>
          <a:p>
            <a:r>
              <a:rPr lang="en-US" dirty="0"/>
              <a:t>1973 join Common Market </a:t>
            </a:r>
          </a:p>
          <a:p>
            <a:r>
              <a:rPr lang="en-US" dirty="0"/>
              <a:t>1992 Single Act </a:t>
            </a:r>
            <a:r>
              <a:rPr lang="en-US" dirty="0">
                <a:sym typeface="Wingdings" panose="05000000000000000000" pitchFamily="2" charset="2"/>
              </a:rPr>
              <a:t> single market</a:t>
            </a:r>
          </a:p>
          <a:p>
            <a:r>
              <a:rPr lang="en-US" dirty="0">
                <a:sym typeface="Wingdings" panose="05000000000000000000" pitchFamily="2" charset="2"/>
              </a:rPr>
              <a:t>2010 Food 2030 strategy (but dumped by incoming Coalition)</a:t>
            </a:r>
          </a:p>
          <a:p>
            <a:r>
              <a:rPr lang="en-US" dirty="0">
                <a:sym typeface="Wingdings" panose="05000000000000000000" pitchFamily="2" charset="2"/>
              </a:rPr>
              <a:t>2016 Brexit vote (silence on food)</a:t>
            </a:r>
          </a:p>
          <a:p>
            <a:r>
              <a:rPr lang="en-US" dirty="0">
                <a:sym typeface="Wingdings" panose="05000000000000000000" pitchFamily="2" charset="2"/>
              </a:rPr>
              <a:t>2020 Agriculture Act (little on food!)</a:t>
            </a:r>
          </a:p>
          <a:p>
            <a:r>
              <a:rPr lang="en-US" dirty="0">
                <a:sym typeface="Wingdings" panose="05000000000000000000" pitchFamily="2" charset="2"/>
              </a:rPr>
              <a:t>2021 Food Security Report (pointers but no responses)</a:t>
            </a:r>
          </a:p>
          <a:p>
            <a:r>
              <a:rPr lang="en-US" dirty="0">
                <a:sym typeface="Wingdings" panose="05000000000000000000" pitchFamily="2" charset="2"/>
              </a:rPr>
              <a:t>2021 Dimbleby National Food Strategy (put into long grass)</a:t>
            </a:r>
          </a:p>
          <a:p>
            <a:r>
              <a:rPr lang="en-US" dirty="0">
                <a:sym typeface="Wingdings" panose="05000000000000000000" pitchFamily="2" charset="2"/>
              </a:rPr>
              <a:t>2022 Gov’t Food Strategy (reasserts </a:t>
            </a:r>
            <a:r>
              <a:rPr lang="en-US" dirty="0" err="1">
                <a:sym typeface="Wingdings" panose="05000000000000000000" pitchFamily="2" charset="2"/>
              </a:rPr>
              <a:t>bau</a:t>
            </a:r>
            <a:r>
              <a:rPr lang="en-US" dirty="0">
                <a:sym typeface="Wingdings" panose="05000000000000000000" pitchFamily="2" charset="2"/>
              </a:rPr>
              <a:t>)</a:t>
            </a:r>
          </a:p>
          <a:p>
            <a:r>
              <a:rPr lang="en-US" sz="3500" b="1" dirty="0">
                <a:solidFill>
                  <a:srgbClr val="FF0000"/>
                </a:solidFill>
                <a:sym typeface="Wingdings" panose="05000000000000000000" pitchFamily="2" charset="2"/>
              </a:rPr>
              <a:t>Result: 2024 still no UK food security or resilience policy clarity…</a:t>
            </a:r>
            <a:endParaRPr lang="en-GB" sz="3500" b="1" dirty="0">
              <a:solidFill>
                <a:srgbClr val="FF0000"/>
              </a:solidFill>
            </a:endParaRPr>
          </a:p>
        </p:txBody>
      </p:sp>
      <p:sp>
        <p:nvSpPr>
          <p:cNvPr id="4" name="Slide Number Placeholder 3">
            <a:extLst>
              <a:ext uri="{FF2B5EF4-FFF2-40B4-BE49-F238E27FC236}">
                <a16:creationId xmlns:a16="http://schemas.microsoft.com/office/drawing/2014/main" id="{6F7D2EA3-ED61-94B7-A3D8-562F7DF04526}"/>
              </a:ext>
            </a:extLst>
          </p:cNvPr>
          <p:cNvSpPr>
            <a:spLocks noGrp="1"/>
          </p:cNvSpPr>
          <p:nvPr>
            <p:ph type="sldNum" sz="quarter" idx="12"/>
          </p:nvPr>
        </p:nvSpPr>
        <p:spPr/>
        <p:txBody>
          <a:bodyPr/>
          <a:lstStyle/>
          <a:p>
            <a:fld id="{2F250E53-65D8-43E6-99E6-1696B3794435}" type="slidenum">
              <a:rPr lang="en-GB" smtClean="0"/>
              <a:t>11</a:t>
            </a:fld>
            <a:endParaRPr lang="en-GB"/>
          </a:p>
        </p:txBody>
      </p:sp>
    </p:spTree>
    <p:extLst>
      <p:ext uri="{BB962C8B-B14F-4D97-AF65-F5344CB8AC3E}">
        <p14:creationId xmlns:p14="http://schemas.microsoft.com/office/powerpoint/2010/main" val="271151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A8B90-A0EA-B5B5-1AE1-C5380553E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464A5-420A-24E7-9EFE-AB0D2DD76CD8}"/>
              </a:ext>
            </a:extLst>
          </p:cNvPr>
          <p:cNvSpPr>
            <a:spLocks noGrp="1"/>
          </p:cNvSpPr>
          <p:nvPr>
            <p:ph type="title"/>
          </p:nvPr>
        </p:nvSpPr>
        <p:spPr>
          <a:xfrm>
            <a:off x="124386" y="136525"/>
            <a:ext cx="8392293" cy="1383450"/>
          </a:xfrm>
        </p:spPr>
        <p:txBody>
          <a:bodyPr>
            <a:normAutofit/>
          </a:bodyPr>
          <a:lstStyle/>
          <a:p>
            <a:r>
              <a:rPr lang="en-US" sz="4000" b="1" dirty="0">
                <a:latin typeface="+mn-lt"/>
              </a:rPr>
              <a:t>Domestic food insecurity continues: </a:t>
            </a:r>
            <a:br>
              <a:rPr lang="en-US" sz="4000" b="1" dirty="0">
                <a:latin typeface="+mn-lt"/>
              </a:rPr>
            </a:br>
            <a:r>
              <a:rPr lang="en-US" sz="4000" b="1" dirty="0">
                <a:latin typeface="+mn-lt"/>
              </a:rPr>
              <a:t>NB no legal obligation to feed people</a:t>
            </a:r>
            <a:endParaRPr lang="en-GB" sz="4000" b="1" dirty="0">
              <a:latin typeface="+mn-lt"/>
            </a:endParaRPr>
          </a:p>
        </p:txBody>
      </p:sp>
      <p:sp>
        <p:nvSpPr>
          <p:cNvPr id="3" name="Content Placeholder 2">
            <a:extLst>
              <a:ext uri="{FF2B5EF4-FFF2-40B4-BE49-F238E27FC236}">
                <a16:creationId xmlns:a16="http://schemas.microsoft.com/office/drawing/2014/main" id="{37BFC306-A88F-ACF2-4231-A0CC49FAC2DF}"/>
              </a:ext>
            </a:extLst>
          </p:cNvPr>
          <p:cNvSpPr>
            <a:spLocks noGrp="1"/>
          </p:cNvSpPr>
          <p:nvPr>
            <p:ph idx="1"/>
          </p:nvPr>
        </p:nvSpPr>
        <p:spPr>
          <a:xfrm>
            <a:off x="266905" y="1903228"/>
            <a:ext cx="11800709" cy="4455790"/>
          </a:xfrm>
        </p:spPr>
        <p:txBody>
          <a:bodyPr/>
          <a:lstStyle/>
          <a:p>
            <a:r>
              <a:rPr lang="en-US" altLang="en-US" dirty="0"/>
              <a:t>Battles over </a:t>
            </a:r>
            <a:r>
              <a:rPr lang="en-US" altLang="en-US" dirty="0">
                <a:solidFill>
                  <a:srgbClr val="FF0000"/>
                </a:solidFill>
              </a:rPr>
              <a:t>food costs and quality</a:t>
            </a:r>
          </a:p>
          <a:p>
            <a:pPr lvl="1"/>
            <a:r>
              <a:rPr lang="en-US" altLang="en-US" dirty="0">
                <a:solidFill>
                  <a:srgbClr val="FF0000"/>
                </a:solidFill>
              </a:rPr>
              <a:t>Food banks have become welfare</a:t>
            </a:r>
          </a:p>
          <a:p>
            <a:pPr lvl="1"/>
            <a:r>
              <a:rPr lang="en-GB" dirty="0"/>
              <a:t>Despite </a:t>
            </a:r>
            <a:r>
              <a:rPr lang="en-GB" dirty="0" err="1"/>
              <a:t>Nat’l</a:t>
            </a:r>
            <a:r>
              <a:rPr lang="en-GB" dirty="0"/>
              <a:t> Min Wage Act 1998  </a:t>
            </a:r>
            <a:r>
              <a:rPr lang="en-GB" dirty="0">
                <a:sym typeface="Wingdings" panose="05000000000000000000" pitchFamily="2" charset="2"/>
              </a:rPr>
              <a:t> C</a:t>
            </a:r>
            <a:r>
              <a:rPr lang="en-GB" altLang="en-US" dirty="0"/>
              <a:t>ost of Living crisis 2020-4</a:t>
            </a:r>
            <a:endParaRPr lang="en-US" altLang="en-US" dirty="0"/>
          </a:p>
          <a:p>
            <a:pPr lvl="1"/>
            <a:r>
              <a:rPr lang="en-GB" sz="1600" dirty="0">
                <a:hlinkClick r:id="rId2"/>
              </a:rPr>
              <a:t>https://www.gov.uk/national-minimum-wage</a:t>
            </a:r>
            <a:r>
              <a:rPr lang="en-GB" sz="1600" dirty="0"/>
              <a:t> </a:t>
            </a:r>
          </a:p>
          <a:p>
            <a:pPr marL="0" indent="0">
              <a:buNone/>
            </a:pPr>
            <a:endParaRPr lang="en-US" altLang="en-US" dirty="0"/>
          </a:p>
          <a:p>
            <a:endParaRPr lang="en-GB" dirty="0"/>
          </a:p>
        </p:txBody>
      </p:sp>
      <p:sp>
        <p:nvSpPr>
          <p:cNvPr id="4" name="Slide Number Placeholder 3">
            <a:extLst>
              <a:ext uri="{FF2B5EF4-FFF2-40B4-BE49-F238E27FC236}">
                <a16:creationId xmlns:a16="http://schemas.microsoft.com/office/drawing/2014/main" id="{D9647FD3-7FF8-1218-2EB1-7DB6C50EA8BA}"/>
              </a:ext>
            </a:extLst>
          </p:cNvPr>
          <p:cNvSpPr>
            <a:spLocks noGrp="1"/>
          </p:cNvSpPr>
          <p:nvPr>
            <p:ph type="sldNum" sz="quarter" idx="12"/>
          </p:nvPr>
        </p:nvSpPr>
        <p:spPr/>
        <p:txBody>
          <a:bodyPr/>
          <a:lstStyle/>
          <a:p>
            <a:fld id="{2F250E53-65D8-43E6-99E6-1696B3794435}" type="slidenum">
              <a:rPr lang="en-GB" smtClean="0"/>
              <a:t>12</a:t>
            </a:fld>
            <a:endParaRPr lang="en-GB"/>
          </a:p>
        </p:txBody>
      </p:sp>
      <p:pic>
        <p:nvPicPr>
          <p:cNvPr id="7" name="Picture 6">
            <a:extLst>
              <a:ext uri="{FF2B5EF4-FFF2-40B4-BE49-F238E27FC236}">
                <a16:creationId xmlns:a16="http://schemas.microsoft.com/office/drawing/2014/main" id="{2C9C123E-B381-BD45-5E43-BF431DCC09EF}"/>
              </a:ext>
            </a:extLst>
          </p:cNvPr>
          <p:cNvPicPr>
            <a:picLocks noChangeAspect="1"/>
          </p:cNvPicPr>
          <p:nvPr/>
        </p:nvPicPr>
        <p:blipFill>
          <a:blip r:embed="rId3"/>
          <a:stretch>
            <a:fillRect/>
          </a:stretch>
        </p:blipFill>
        <p:spPr>
          <a:xfrm>
            <a:off x="1111194" y="4749276"/>
            <a:ext cx="3672559" cy="1607074"/>
          </a:xfrm>
          <a:prstGeom prst="rect">
            <a:avLst/>
          </a:prstGeom>
        </p:spPr>
      </p:pic>
      <p:pic>
        <p:nvPicPr>
          <p:cNvPr id="12" name="Picture 11">
            <a:extLst>
              <a:ext uri="{FF2B5EF4-FFF2-40B4-BE49-F238E27FC236}">
                <a16:creationId xmlns:a16="http://schemas.microsoft.com/office/drawing/2014/main" id="{8BD0D3E8-79EC-ECA2-F05E-BBF9A22C3FC0}"/>
              </a:ext>
            </a:extLst>
          </p:cNvPr>
          <p:cNvPicPr>
            <a:picLocks noChangeAspect="1"/>
          </p:cNvPicPr>
          <p:nvPr/>
        </p:nvPicPr>
        <p:blipFill>
          <a:blip r:embed="rId4"/>
          <a:stretch>
            <a:fillRect/>
          </a:stretch>
        </p:blipFill>
        <p:spPr>
          <a:xfrm>
            <a:off x="5350958" y="3825082"/>
            <a:ext cx="6149451" cy="2769245"/>
          </a:xfrm>
          <a:prstGeom prst="rect">
            <a:avLst/>
          </a:prstGeom>
        </p:spPr>
      </p:pic>
      <p:sp>
        <p:nvSpPr>
          <p:cNvPr id="13" name="Thought Bubble: Cloud 12">
            <a:extLst>
              <a:ext uri="{FF2B5EF4-FFF2-40B4-BE49-F238E27FC236}">
                <a16:creationId xmlns:a16="http://schemas.microsoft.com/office/drawing/2014/main" id="{F49CCCA2-89B3-A5FB-01CF-B3EC4E63D8E9}"/>
              </a:ext>
            </a:extLst>
          </p:cNvPr>
          <p:cNvSpPr/>
          <p:nvPr/>
        </p:nvSpPr>
        <p:spPr>
          <a:xfrm rot="19520057" flipH="1">
            <a:off x="-45949" y="3730473"/>
            <a:ext cx="1864651" cy="88685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Screenshot from ONS 19.03.24</a:t>
            </a:r>
            <a:endParaRPr lang="en-GB" sz="1400" dirty="0"/>
          </a:p>
        </p:txBody>
      </p:sp>
      <p:pic>
        <p:nvPicPr>
          <p:cNvPr id="6" name="Picture 5" descr="A group of people standing outside a bank&#10;&#10;Description automatically generated">
            <a:extLst>
              <a:ext uri="{FF2B5EF4-FFF2-40B4-BE49-F238E27FC236}">
                <a16:creationId xmlns:a16="http://schemas.microsoft.com/office/drawing/2014/main" id="{57C1379B-2083-84AC-C32F-16789CCC6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139" y="752477"/>
            <a:ext cx="3748956" cy="2404222"/>
          </a:xfrm>
          <a:prstGeom prst="rect">
            <a:avLst/>
          </a:prstGeom>
        </p:spPr>
      </p:pic>
      <p:sp>
        <p:nvSpPr>
          <p:cNvPr id="9" name="TextBox 8">
            <a:extLst>
              <a:ext uri="{FF2B5EF4-FFF2-40B4-BE49-F238E27FC236}">
                <a16:creationId xmlns:a16="http://schemas.microsoft.com/office/drawing/2014/main" id="{B9CFF24B-44E9-BEAE-E42E-9A62F821734D}"/>
              </a:ext>
            </a:extLst>
          </p:cNvPr>
          <p:cNvSpPr txBox="1"/>
          <p:nvPr/>
        </p:nvSpPr>
        <p:spPr>
          <a:xfrm>
            <a:off x="9281159" y="3195892"/>
            <a:ext cx="2561639" cy="523220"/>
          </a:xfrm>
          <a:prstGeom prst="rect">
            <a:avLst/>
          </a:prstGeom>
          <a:noFill/>
        </p:spPr>
        <p:txBody>
          <a:bodyPr wrap="square">
            <a:spAutoFit/>
          </a:bodyPr>
          <a:lstStyle/>
          <a:p>
            <a:r>
              <a:rPr lang="en-GB" sz="1000" dirty="0">
                <a:hlinkClick r:id="rId6"/>
              </a:rPr>
              <a:t>https://criticallegalthinking.com/2015/05/15/the-foodbank-dilemma-part-2-of-2</a:t>
            </a:r>
            <a:r>
              <a:rPr lang="en-GB" dirty="0">
                <a:hlinkClick r:id="rId6"/>
              </a:rPr>
              <a:t>/</a:t>
            </a:r>
            <a:r>
              <a:rPr lang="en-GB" dirty="0"/>
              <a:t> </a:t>
            </a:r>
          </a:p>
        </p:txBody>
      </p:sp>
    </p:spTree>
    <p:extLst>
      <p:ext uri="{BB962C8B-B14F-4D97-AF65-F5344CB8AC3E}">
        <p14:creationId xmlns:p14="http://schemas.microsoft.com/office/powerpoint/2010/main" val="252194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74AF-C7D6-F4A0-033E-813886EA3B8B}"/>
              </a:ext>
            </a:extLst>
          </p:cNvPr>
          <p:cNvSpPr>
            <a:spLocks noGrp="1"/>
          </p:cNvSpPr>
          <p:nvPr>
            <p:ph type="title"/>
          </p:nvPr>
        </p:nvSpPr>
        <p:spPr>
          <a:xfrm>
            <a:off x="615802" y="92295"/>
            <a:ext cx="10960395" cy="1554163"/>
          </a:xfrm>
        </p:spPr>
        <p:txBody>
          <a:bodyPr/>
          <a:lstStyle/>
          <a:p>
            <a:r>
              <a:rPr lang="en-US" b="1" dirty="0">
                <a:latin typeface="+mn-lt"/>
              </a:rPr>
              <a:t>Meanwhile a </a:t>
            </a:r>
            <a:r>
              <a:rPr lang="en-US" b="1" i="1" dirty="0">
                <a:latin typeface="+mn-lt"/>
              </a:rPr>
              <a:t>resilience </a:t>
            </a:r>
            <a:r>
              <a:rPr lang="en-US" b="1" dirty="0">
                <a:latin typeface="+mn-lt"/>
              </a:rPr>
              <a:t>framework </a:t>
            </a:r>
            <a:r>
              <a:rPr lang="en-US" b="1" u="sng" dirty="0">
                <a:latin typeface="+mn-lt"/>
              </a:rPr>
              <a:t>evolves</a:t>
            </a:r>
            <a:endParaRPr lang="en-GB" b="1" dirty="0">
              <a:latin typeface="+mn-lt"/>
            </a:endParaRPr>
          </a:p>
        </p:txBody>
      </p:sp>
      <p:sp>
        <p:nvSpPr>
          <p:cNvPr id="3" name="Content Placeholder 2">
            <a:extLst>
              <a:ext uri="{FF2B5EF4-FFF2-40B4-BE49-F238E27FC236}">
                <a16:creationId xmlns:a16="http://schemas.microsoft.com/office/drawing/2014/main" id="{1F0FD21A-C99B-2EB0-1112-47D7165D6B8D}"/>
              </a:ext>
            </a:extLst>
          </p:cNvPr>
          <p:cNvSpPr>
            <a:spLocks noGrp="1"/>
          </p:cNvSpPr>
          <p:nvPr>
            <p:ph idx="1"/>
          </p:nvPr>
        </p:nvSpPr>
        <p:spPr>
          <a:xfrm>
            <a:off x="489098" y="1392866"/>
            <a:ext cx="11504428" cy="5328610"/>
          </a:xfrm>
        </p:spPr>
        <p:txBody>
          <a:bodyPr>
            <a:noAutofit/>
          </a:bodyPr>
          <a:lstStyle/>
          <a:p>
            <a:r>
              <a:rPr lang="en-US" dirty="0"/>
              <a:t>1948: </a:t>
            </a:r>
            <a:r>
              <a:rPr lang="en-US" i="1" dirty="0"/>
              <a:t>Civil Defence Corps </a:t>
            </a:r>
            <a:r>
              <a:rPr lang="en-US" dirty="0"/>
              <a:t>created (nuclear war in mind) </a:t>
            </a:r>
          </a:p>
          <a:p>
            <a:r>
              <a:rPr lang="en-US" dirty="0"/>
              <a:t>2001: </a:t>
            </a:r>
            <a:r>
              <a:rPr lang="en-GB" i="1" dirty="0">
                <a:solidFill>
                  <a:srgbClr val="000000"/>
                </a:solidFill>
                <a:effectLst/>
                <a:ea typeface="Calibri" panose="020F0502020204030204" pitchFamily="34" charset="0"/>
              </a:rPr>
              <a:t>Civil Contingencies Secretariat </a:t>
            </a:r>
            <a:r>
              <a:rPr lang="en-GB" dirty="0">
                <a:solidFill>
                  <a:srgbClr val="000000"/>
                </a:solidFill>
                <a:effectLst/>
                <a:ea typeface="Calibri" panose="020F0502020204030204" pitchFamily="34" charset="0"/>
              </a:rPr>
              <a:t>(CCS) created in the Cabinet Office, responsible for emergency planning and to prepare the UK for resilience after disruption</a:t>
            </a:r>
          </a:p>
          <a:p>
            <a:r>
              <a:rPr lang="en-GB" dirty="0">
                <a:solidFill>
                  <a:srgbClr val="000000"/>
                </a:solidFill>
              </a:rPr>
              <a:t>2004: </a:t>
            </a:r>
            <a:r>
              <a:rPr lang="en-GB" i="1" dirty="0">
                <a:solidFill>
                  <a:srgbClr val="000000"/>
                </a:solidFill>
              </a:rPr>
              <a:t>Civil Contingencies Act </a:t>
            </a:r>
            <a:r>
              <a:rPr lang="en-GB" dirty="0">
                <a:solidFill>
                  <a:srgbClr val="000000"/>
                </a:solidFill>
              </a:rPr>
              <a:t>creates Local resilience Forums – now 38 England. 4 Wales, Scotland and N Ireland have their own Resilience Partnerships system</a:t>
            </a:r>
          </a:p>
          <a:p>
            <a:r>
              <a:rPr lang="en-GB" dirty="0">
                <a:solidFill>
                  <a:srgbClr val="000000"/>
                </a:solidFill>
              </a:rPr>
              <a:t>2007: </a:t>
            </a:r>
            <a:r>
              <a:rPr lang="en-GB" i="1" dirty="0">
                <a:solidFill>
                  <a:srgbClr val="000000"/>
                </a:solidFill>
                <a:effectLst/>
                <a:ea typeface="Calibri" panose="020F0502020204030204" pitchFamily="34" charset="0"/>
              </a:rPr>
              <a:t>Centre for the Protection of Critical National Infrastructure </a:t>
            </a:r>
            <a:r>
              <a:rPr lang="en-GB" dirty="0">
                <a:solidFill>
                  <a:srgbClr val="000000"/>
                </a:solidFill>
                <a:effectLst/>
                <a:ea typeface="Calibri" panose="020F0502020204030204" pitchFamily="34" charset="0"/>
              </a:rPr>
              <a:t>(CNI)</a:t>
            </a:r>
          </a:p>
          <a:p>
            <a:r>
              <a:rPr lang="en-GB" dirty="0">
                <a:solidFill>
                  <a:srgbClr val="000000"/>
                </a:solidFill>
              </a:rPr>
              <a:t>2008: </a:t>
            </a:r>
            <a:r>
              <a:rPr lang="en-GB" i="1" dirty="0">
                <a:solidFill>
                  <a:srgbClr val="000000"/>
                </a:solidFill>
              </a:rPr>
              <a:t>Climate Change Act </a:t>
            </a:r>
            <a:r>
              <a:rPr lang="en-GB" dirty="0">
                <a:solidFill>
                  <a:srgbClr val="000000"/>
                </a:solidFill>
              </a:rPr>
              <a:t>sets binding targets to reduce CO2e</a:t>
            </a:r>
          </a:p>
          <a:p>
            <a:r>
              <a:rPr lang="en-GB" dirty="0">
                <a:solidFill>
                  <a:srgbClr val="000000"/>
                </a:solidFill>
              </a:rPr>
              <a:t>2010: </a:t>
            </a:r>
            <a:r>
              <a:rPr lang="en-GB" i="1" dirty="0">
                <a:solidFill>
                  <a:srgbClr val="000000"/>
                </a:solidFill>
              </a:rPr>
              <a:t>National Risk Register </a:t>
            </a:r>
            <a:r>
              <a:rPr lang="en-GB" dirty="0">
                <a:solidFill>
                  <a:srgbClr val="000000"/>
                </a:solidFill>
              </a:rPr>
              <a:t>starts…. Latest in 2023</a:t>
            </a:r>
          </a:p>
          <a:p>
            <a:r>
              <a:rPr lang="en-GB" b="1" dirty="0">
                <a:solidFill>
                  <a:srgbClr val="FF0000"/>
                </a:solidFill>
              </a:rPr>
              <a:t>BUT LITTLE ON FOOD yet food is one of 13 Critical National Infrastructures</a:t>
            </a:r>
          </a:p>
        </p:txBody>
      </p:sp>
      <p:sp>
        <p:nvSpPr>
          <p:cNvPr id="4" name="Slide Number Placeholder 3">
            <a:extLst>
              <a:ext uri="{FF2B5EF4-FFF2-40B4-BE49-F238E27FC236}">
                <a16:creationId xmlns:a16="http://schemas.microsoft.com/office/drawing/2014/main" id="{14EC4E66-D5AD-EDD5-0AC0-DF0CEE6ED800}"/>
              </a:ext>
            </a:extLst>
          </p:cNvPr>
          <p:cNvSpPr>
            <a:spLocks noGrp="1"/>
          </p:cNvSpPr>
          <p:nvPr>
            <p:ph type="sldNum" sz="quarter" idx="12"/>
          </p:nvPr>
        </p:nvSpPr>
        <p:spPr/>
        <p:txBody>
          <a:bodyPr/>
          <a:lstStyle/>
          <a:p>
            <a:fld id="{2F250E53-65D8-43E6-99E6-1696B3794435}" type="slidenum">
              <a:rPr lang="en-GB" smtClean="0"/>
              <a:t>13</a:t>
            </a:fld>
            <a:endParaRPr lang="en-GB"/>
          </a:p>
        </p:txBody>
      </p:sp>
    </p:spTree>
    <p:extLst>
      <p:ext uri="{BB962C8B-B14F-4D97-AF65-F5344CB8AC3E}">
        <p14:creationId xmlns:p14="http://schemas.microsoft.com/office/powerpoint/2010/main" val="184875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DBAE-8A08-7DD2-C0BB-8AB6C82DF516}"/>
              </a:ext>
            </a:extLst>
          </p:cNvPr>
          <p:cNvSpPr>
            <a:spLocks noGrp="1"/>
          </p:cNvSpPr>
          <p:nvPr>
            <p:ph type="title"/>
          </p:nvPr>
        </p:nvSpPr>
        <p:spPr>
          <a:xfrm>
            <a:off x="6973454" y="365125"/>
            <a:ext cx="4380345" cy="1325563"/>
          </a:xfrm>
        </p:spPr>
        <p:txBody>
          <a:bodyPr/>
          <a:lstStyle/>
          <a:p>
            <a:endParaRPr lang="en-GB" dirty="0"/>
          </a:p>
        </p:txBody>
      </p:sp>
      <p:graphicFrame>
        <p:nvGraphicFramePr>
          <p:cNvPr id="5" name="Content Placeholder 4">
            <a:extLst>
              <a:ext uri="{FF2B5EF4-FFF2-40B4-BE49-F238E27FC236}">
                <a16:creationId xmlns:a16="http://schemas.microsoft.com/office/drawing/2014/main" id="{5C805886-4537-6BA8-D693-16DAAC0A7763}"/>
              </a:ext>
            </a:extLst>
          </p:cNvPr>
          <p:cNvGraphicFramePr>
            <a:graphicFrameLocks noGrp="1"/>
          </p:cNvGraphicFramePr>
          <p:nvPr>
            <p:ph idx="1"/>
            <p:extLst>
              <p:ext uri="{D42A27DB-BD31-4B8C-83A1-F6EECF244321}">
                <p14:modId xmlns:p14="http://schemas.microsoft.com/office/powerpoint/2010/main" val="754089229"/>
              </p:ext>
            </p:extLst>
          </p:nvPr>
        </p:nvGraphicFramePr>
        <p:xfrm>
          <a:off x="838200" y="-63264"/>
          <a:ext cx="10993348" cy="6984528"/>
        </p:xfrm>
        <a:graphic>
          <a:graphicData uri="http://schemas.openxmlformats.org/drawingml/2006/table">
            <a:tbl>
              <a:tblPr firstRow="1" firstCol="1" bandRow="1">
                <a:tableStyleId>{5C22544A-7EE6-4342-B048-85BDC9FD1C3A}</a:tableStyleId>
              </a:tblPr>
              <a:tblGrid>
                <a:gridCol w="1577691">
                  <a:extLst>
                    <a:ext uri="{9D8B030D-6E8A-4147-A177-3AD203B41FA5}">
                      <a16:colId xmlns:a16="http://schemas.microsoft.com/office/drawing/2014/main" val="1000214041"/>
                    </a:ext>
                  </a:extLst>
                </a:gridCol>
                <a:gridCol w="4942763">
                  <a:extLst>
                    <a:ext uri="{9D8B030D-6E8A-4147-A177-3AD203B41FA5}">
                      <a16:colId xmlns:a16="http://schemas.microsoft.com/office/drawing/2014/main" val="1101002869"/>
                    </a:ext>
                  </a:extLst>
                </a:gridCol>
                <a:gridCol w="4472894">
                  <a:extLst>
                    <a:ext uri="{9D8B030D-6E8A-4147-A177-3AD203B41FA5}">
                      <a16:colId xmlns:a16="http://schemas.microsoft.com/office/drawing/2014/main" val="1253821455"/>
                    </a:ext>
                  </a:extLst>
                </a:gridCol>
              </a:tblGrid>
              <a:tr h="295811">
                <a:tc>
                  <a:txBody>
                    <a:bodyPr/>
                    <a:lstStyle/>
                    <a:p>
                      <a:pPr marL="0" marR="0">
                        <a:lnSpc>
                          <a:spcPct val="107000"/>
                        </a:lnSpc>
                        <a:spcBef>
                          <a:spcPts val="0"/>
                        </a:spcBef>
                        <a:spcAft>
                          <a:spcPts val="0"/>
                        </a:spcAft>
                      </a:pPr>
                      <a:r>
                        <a:rPr lang="en-GB" sz="1600" kern="100" dirty="0">
                          <a:effectLst/>
                        </a:rPr>
                        <a:t>Governance level</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Body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Why relevant for food resilience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849949777"/>
                  </a:ext>
                </a:extLst>
              </a:tr>
              <a:tr h="307403">
                <a:tc>
                  <a:txBody>
                    <a:bodyPr/>
                    <a:lstStyle/>
                    <a:p>
                      <a:pPr marL="0" marR="0">
                        <a:lnSpc>
                          <a:spcPct val="107000"/>
                        </a:lnSpc>
                        <a:spcBef>
                          <a:spcPts val="0"/>
                        </a:spcBef>
                        <a:spcAft>
                          <a:spcPts val="0"/>
                        </a:spcAft>
                      </a:pPr>
                      <a:r>
                        <a:rPr lang="en-GB" sz="1600" kern="100" dirty="0">
                          <a:effectLst/>
                        </a:rPr>
                        <a:t>Central Gov’t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Cabinet / Cabinet Office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Overall government direction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310470593"/>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Department for Environment, Food &amp; Rural Affairs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Overall food system (emphasis on agriculture/land)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392470009"/>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Department of Health &amp; Social Care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Health care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364493148"/>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Foreign, Commonwealth &amp; Development Office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External relations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2105597020"/>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Ministry of Defence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Armed forces protection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317314504"/>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Department of Levelling Up Communities &amp; Housing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Local authority services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492133096"/>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Department of Work &amp; Pensions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Income levels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898799233"/>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Home Office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Personal and border protection; migration controls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535242184"/>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Department for Business and Trade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Food trade deals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471043769"/>
                  </a:ext>
                </a:extLst>
              </a:tr>
              <a:tr h="276620">
                <a:tc>
                  <a:txBody>
                    <a:bodyPr/>
                    <a:lstStyle/>
                    <a:p>
                      <a:pPr marL="0" marR="0">
                        <a:lnSpc>
                          <a:spcPct val="107000"/>
                        </a:lnSpc>
                        <a:spcBef>
                          <a:spcPts val="0"/>
                        </a:spcBef>
                        <a:spcAft>
                          <a:spcPts val="0"/>
                        </a:spcAft>
                      </a:pPr>
                      <a:r>
                        <a:rPr lang="en-GB" sz="1600" kern="100" dirty="0">
                          <a:effectLst/>
                        </a:rPr>
                        <a:t>Agencies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Food Standards Agency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Food quality and standards monitoring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4211426559"/>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Rural Payments Agency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Financial support for primary producers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575811910"/>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UK Health Security Agency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Ensuring health of population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2840106668"/>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National Cyber Security Agency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Protection and resilience planning for cyber attack</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2593433780"/>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Natural England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Environmental enhancement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655157502"/>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Border Force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Border policy force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324627015"/>
                  </a:ext>
                </a:extLst>
              </a:tr>
              <a:tr h="338452">
                <a:tc>
                  <a:txBody>
                    <a:bodyPr/>
                    <a:lstStyle/>
                    <a:p>
                      <a:pPr marL="0" marR="0">
                        <a:lnSpc>
                          <a:spcPct val="107000"/>
                        </a:lnSpc>
                        <a:spcBef>
                          <a:spcPts val="0"/>
                        </a:spcBef>
                        <a:spcAft>
                          <a:spcPts val="0"/>
                        </a:spcAft>
                      </a:pPr>
                      <a:r>
                        <a:rPr lang="en-GB" sz="1600" kern="100">
                          <a:effectLst/>
                        </a:rPr>
                        <a:t>Devolved nations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Scottish Government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Has duties under health, social care, infrastructure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526768731"/>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Wales Government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Has duties under health, social care, infrastructure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946014699"/>
                  </a:ext>
                </a:extLst>
              </a:tr>
              <a:tr h="530477">
                <a:tc>
                  <a:txBody>
                    <a:bodyPr/>
                    <a:lstStyle/>
                    <a:p>
                      <a:pPr marL="0" marR="0">
                        <a:lnSpc>
                          <a:spcPct val="107000"/>
                        </a:lnSpc>
                        <a:spcBef>
                          <a:spcPts val="0"/>
                        </a:spcBef>
                        <a:spcAft>
                          <a:spcPts val="0"/>
                        </a:spcAft>
                      </a:pPr>
                      <a:r>
                        <a:rPr lang="en-GB" sz="1600" kern="100">
                          <a:effectLst/>
                        </a:rPr>
                        <a:t>Regional / local Government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Mayors &amp; combined authorities (eg Cornwall)</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Strategic planning; many mayors now have food strategies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700506741"/>
                  </a:ext>
                </a:extLst>
              </a:tr>
              <a:tr h="53047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Local authorities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Responsible for aspects of environment, trading standards, welfare services, social services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267381852"/>
                  </a:ext>
                </a:extLst>
              </a:tr>
              <a:tr h="338452">
                <a:tc>
                  <a:txBody>
                    <a:bodyPr/>
                    <a:lstStyle/>
                    <a:p>
                      <a:pPr marL="0" marR="0">
                        <a:lnSpc>
                          <a:spcPct val="107000"/>
                        </a:lnSpc>
                        <a:spcBef>
                          <a:spcPts val="0"/>
                        </a:spcBef>
                        <a:spcAft>
                          <a:spcPts val="0"/>
                        </a:spcAft>
                      </a:pPr>
                      <a:r>
                        <a:rPr lang="en-GB" sz="1600" kern="100" dirty="0">
                          <a:effectLst/>
                        </a:rPr>
                        <a:t>Local service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Local Resilience Forums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No food role at present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1284819295"/>
                  </a:ext>
                </a:extLst>
              </a:tr>
              <a:tr h="259197">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‘blue light’ services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a:effectLst/>
                        </a:rPr>
                        <a:t>Ambulance, fire, policy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2802110806"/>
                  </a:ext>
                </a:extLst>
              </a:tr>
              <a:tr h="295811">
                <a:tc>
                  <a:txBody>
                    <a:bodyPr/>
                    <a:lstStyle/>
                    <a:p>
                      <a:pPr marL="0" marR="0">
                        <a:lnSpc>
                          <a:spcPct val="107000"/>
                        </a:lnSpc>
                        <a:spcBef>
                          <a:spcPts val="0"/>
                        </a:spcBef>
                        <a:spcAft>
                          <a:spcPts val="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favoured charities: food banks, Red Cross, St John’s </a:t>
                      </a:r>
                      <a:r>
                        <a:rPr lang="en-GB" sz="1600" kern="100" dirty="0" err="1">
                          <a:effectLst/>
                        </a:rPr>
                        <a:t>Amb</a:t>
                      </a:r>
                      <a:r>
                        <a:rPr lang="en-GB" sz="1600" kern="100" dirty="0">
                          <a:effectLst/>
                        </a:rPr>
                        <a: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tc>
                  <a:txBody>
                    <a:bodyPr/>
                    <a:lstStyle/>
                    <a:p>
                      <a:pPr marL="0" marR="0">
                        <a:lnSpc>
                          <a:spcPct val="107000"/>
                        </a:lnSpc>
                        <a:spcBef>
                          <a:spcPts val="0"/>
                        </a:spcBef>
                        <a:spcAft>
                          <a:spcPts val="0"/>
                        </a:spcAft>
                      </a:pPr>
                      <a:r>
                        <a:rPr lang="en-GB" sz="1600" kern="100" dirty="0">
                          <a:effectLst/>
                        </a:rPr>
                        <a:t>Acknowledged emergency resilience services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639" marR="46639" marT="0" marB="0"/>
                </a:tc>
                <a:extLst>
                  <a:ext uri="{0D108BD9-81ED-4DB2-BD59-A6C34878D82A}">
                    <a16:rowId xmlns:a16="http://schemas.microsoft.com/office/drawing/2014/main" val="3539478763"/>
                  </a:ext>
                </a:extLst>
              </a:tr>
            </a:tbl>
          </a:graphicData>
        </a:graphic>
      </p:graphicFrame>
      <p:sp>
        <p:nvSpPr>
          <p:cNvPr id="4" name="Slide Number Placeholder 3">
            <a:extLst>
              <a:ext uri="{FF2B5EF4-FFF2-40B4-BE49-F238E27FC236}">
                <a16:creationId xmlns:a16="http://schemas.microsoft.com/office/drawing/2014/main" id="{4437FC28-38EE-05D4-2BAE-B76B3D6F74C4}"/>
              </a:ext>
            </a:extLst>
          </p:cNvPr>
          <p:cNvSpPr>
            <a:spLocks noGrp="1"/>
          </p:cNvSpPr>
          <p:nvPr>
            <p:ph type="sldNum" sz="quarter" idx="12"/>
          </p:nvPr>
        </p:nvSpPr>
        <p:spPr/>
        <p:txBody>
          <a:bodyPr/>
          <a:lstStyle/>
          <a:p>
            <a:fld id="{2F250E53-65D8-43E6-99E6-1696B3794435}" type="slidenum">
              <a:rPr lang="en-GB" smtClean="0"/>
              <a:t>14</a:t>
            </a:fld>
            <a:endParaRPr lang="en-GB"/>
          </a:p>
        </p:txBody>
      </p:sp>
      <p:sp>
        <p:nvSpPr>
          <p:cNvPr id="3" name="Rectangle 1">
            <a:extLst>
              <a:ext uri="{FF2B5EF4-FFF2-40B4-BE49-F238E27FC236}">
                <a16:creationId xmlns:a16="http://schemas.microsoft.com/office/drawing/2014/main" id="{B1EDF6EF-D67B-26D4-5937-E63F28EF892E}"/>
              </a:ext>
            </a:extLst>
          </p:cNvPr>
          <p:cNvSpPr>
            <a:spLocks noChangeArrowheads="1"/>
          </p:cNvSpPr>
          <p:nvPr/>
        </p:nvSpPr>
        <p:spPr bwMode="auto">
          <a:xfrm rot="16200000">
            <a:off x="-2804280" y="3155636"/>
            <a:ext cx="6453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The many government bodies &amp; levels involved</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33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1A43-CDC4-A72C-665F-D28B24ECBA2D}"/>
              </a:ext>
            </a:extLst>
          </p:cNvPr>
          <p:cNvSpPr>
            <a:spLocks noGrp="1"/>
          </p:cNvSpPr>
          <p:nvPr>
            <p:ph type="ctrTitle"/>
          </p:nvPr>
        </p:nvSpPr>
        <p:spPr>
          <a:xfrm>
            <a:off x="935666" y="1020727"/>
            <a:ext cx="9569302" cy="1679944"/>
          </a:xfrm>
        </p:spPr>
        <p:txBody>
          <a:bodyPr>
            <a:normAutofit fontScale="90000"/>
          </a:bodyPr>
          <a:lstStyle/>
          <a:p>
            <a:r>
              <a:rPr lang="en-US" b="1" dirty="0">
                <a:latin typeface="+mn-lt"/>
              </a:rPr>
              <a:t>3. Why resilience politics matter</a:t>
            </a:r>
            <a:endParaRPr lang="en-GB" b="1" dirty="0">
              <a:latin typeface="+mn-lt"/>
            </a:endParaRPr>
          </a:p>
        </p:txBody>
      </p:sp>
      <p:sp>
        <p:nvSpPr>
          <p:cNvPr id="3" name="Subtitle 2">
            <a:extLst>
              <a:ext uri="{FF2B5EF4-FFF2-40B4-BE49-F238E27FC236}">
                <a16:creationId xmlns:a16="http://schemas.microsoft.com/office/drawing/2014/main" id="{07BE3ECB-9FF7-642E-4D0F-C56D3364196A}"/>
              </a:ext>
            </a:extLst>
          </p:cNvPr>
          <p:cNvSpPr>
            <a:spLocks noGrp="1"/>
          </p:cNvSpPr>
          <p:nvPr>
            <p:ph type="subTitle" idx="1"/>
          </p:nvPr>
        </p:nvSpPr>
        <p:spPr>
          <a:xfrm>
            <a:off x="1524000" y="3602037"/>
            <a:ext cx="9289312" cy="2543581"/>
          </a:xfrm>
        </p:spPr>
        <p:txBody>
          <a:bodyPr>
            <a:noAutofit/>
          </a:bodyPr>
          <a:lstStyle/>
          <a:p>
            <a:r>
              <a:rPr lang="en-US" sz="2800" dirty="0"/>
              <a:t>Food requires more than ‘send for the blue-light brigade’ </a:t>
            </a:r>
          </a:p>
          <a:p>
            <a:r>
              <a:rPr lang="en-US" sz="2800" dirty="0"/>
              <a:t>Bounce back to business-as-usual or new status?</a:t>
            </a:r>
          </a:p>
          <a:p>
            <a:r>
              <a:rPr lang="en-US" sz="2800" dirty="0"/>
              <a:t>Top-down or civil engagement?</a:t>
            </a:r>
            <a:endParaRPr lang="en-GB" sz="2800" dirty="0"/>
          </a:p>
          <a:p>
            <a:r>
              <a:rPr lang="en-US" sz="2800" dirty="0">
                <a:solidFill>
                  <a:srgbClr val="FF0000"/>
                </a:solidFill>
              </a:rPr>
              <a:t>Need to shift from Just-in-Time to Just-in-Case food logistics</a:t>
            </a:r>
          </a:p>
        </p:txBody>
      </p:sp>
    </p:spTree>
    <p:extLst>
      <p:ext uri="{BB962C8B-B14F-4D97-AF65-F5344CB8AC3E}">
        <p14:creationId xmlns:p14="http://schemas.microsoft.com/office/powerpoint/2010/main" val="121304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2ABD-8D46-DACB-97C8-58DCB6517E75}"/>
              </a:ext>
            </a:extLst>
          </p:cNvPr>
          <p:cNvSpPr>
            <a:spLocks noGrp="1"/>
          </p:cNvSpPr>
          <p:nvPr>
            <p:ph type="title"/>
          </p:nvPr>
        </p:nvSpPr>
        <p:spPr>
          <a:xfrm>
            <a:off x="726948" y="18256"/>
            <a:ext cx="10515600" cy="1083540"/>
          </a:xfrm>
        </p:spPr>
        <p:txBody>
          <a:bodyPr/>
          <a:lstStyle/>
          <a:p>
            <a:r>
              <a:rPr lang="en-US" b="1" dirty="0">
                <a:latin typeface="+mn-lt"/>
              </a:rPr>
              <a:t>What does the term ‘resilience’ mean?</a:t>
            </a:r>
            <a:endParaRPr lang="en-GB" b="1" dirty="0">
              <a:latin typeface="+mn-lt"/>
            </a:endParaRPr>
          </a:p>
        </p:txBody>
      </p:sp>
      <p:sp>
        <p:nvSpPr>
          <p:cNvPr id="3" name="Content Placeholder 2">
            <a:extLst>
              <a:ext uri="{FF2B5EF4-FFF2-40B4-BE49-F238E27FC236}">
                <a16:creationId xmlns:a16="http://schemas.microsoft.com/office/drawing/2014/main" id="{C8C93F33-E438-DA7E-634C-AC759F72ECBA}"/>
              </a:ext>
            </a:extLst>
          </p:cNvPr>
          <p:cNvSpPr>
            <a:spLocks noGrp="1"/>
          </p:cNvSpPr>
          <p:nvPr>
            <p:ph idx="1"/>
          </p:nvPr>
        </p:nvSpPr>
        <p:spPr>
          <a:xfrm>
            <a:off x="164592" y="1690688"/>
            <a:ext cx="11640312" cy="4486275"/>
          </a:xfrm>
        </p:spPr>
        <p:txBody>
          <a:bodyPr>
            <a:normAutofit fontScale="85000" lnSpcReduction="20000"/>
          </a:bodyPr>
          <a:lstStyle/>
          <a:p>
            <a:r>
              <a:rPr lang="en-US" sz="3500" dirty="0"/>
              <a:t>General meaning: ‘bounce back from shock’ </a:t>
            </a:r>
          </a:p>
          <a:p>
            <a:pPr lvl="1"/>
            <a:r>
              <a:rPr lang="en-US" sz="3100" dirty="0"/>
              <a:t>Perhaps to new state</a:t>
            </a:r>
          </a:p>
          <a:p>
            <a:pPr marL="0" indent="0">
              <a:buNone/>
            </a:pPr>
            <a:endParaRPr lang="en-US" dirty="0"/>
          </a:p>
          <a:p>
            <a:r>
              <a:rPr lang="en-US" sz="3500" dirty="0"/>
              <a:t>Adopted by some disciplines:</a:t>
            </a:r>
          </a:p>
          <a:p>
            <a:pPr lvl="1"/>
            <a:r>
              <a:rPr lang="en-US" dirty="0"/>
              <a:t>Physics: material dynamics*</a:t>
            </a:r>
          </a:p>
          <a:p>
            <a:pPr lvl="1"/>
            <a:r>
              <a:rPr lang="en-US" dirty="0"/>
              <a:t>Engineering: roads, bridges, skyscrapers</a:t>
            </a:r>
          </a:p>
          <a:p>
            <a:pPr lvl="1"/>
            <a:r>
              <a:rPr lang="en-US" dirty="0"/>
              <a:t>Psychology: children in adversity (war </a:t>
            </a:r>
            <a:r>
              <a:rPr lang="en-US" dirty="0" err="1"/>
              <a:t>etc</a:t>
            </a:r>
            <a:r>
              <a:rPr lang="en-US" dirty="0"/>
              <a:t>, Bowlby, Rutter)**</a:t>
            </a:r>
          </a:p>
          <a:p>
            <a:pPr lvl="1"/>
            <a:r>
              <a:rPr lang="en-US" dirty="0"/>
              <a:t>Botany / ecology: plant life </a:t>
            </a:r>
            <a:r>
              <a:rPr lang="en-US" dirty="0" err="1"/>
              <a:t>eg</a:t>
            </a:r>
            <a:r>
              <a:rPr lang="en-US" dirty="0"/>
              <a:t> after fire, flood</a:t>
            </a:r>
          </a:p>
          <a:p>
            <a:pPr lvl="1"/>
            <a:r>
              <a:rPr lang="en-US" dirty="0"/>
              <a:t>Public health &amp; Disaster relief: recovery after catastrophes</a:t>
            </a:r>
          </a:p>
          <a:p>
            <a:endParaRPr lang="en-US" dirty="0"/>
          </a:p>
          <a:p>
            <a:pPr marL="0" indent="0">
              <a:buNone/>
            </a:pPr>
            <a:r>
              <a:rPr lang="en-US" dirty="0"/>
              <a:t>Sources: </a:t>
            </a:r>
          </a:p>
          <a:p>
            <a:pPr marL="0" indent="0">
              <a:buNone/>
            </a:pPr>
            <a:r>
              <a:rPr lang="en-US" sz="1300" dirty="0"/>
              <a:t>* DE Alexander (2013) Nat. Hazards Earth Syst. Sci., 13, 2707–2716 </a:t>
            </a:r>
            <a:r>
              <a:rPr lang="en-US" sz="1300" dirty="0">
                <a:hlinkClick r:id="rId2"/>
              </a:rPr>
              <a:t>www.nat-hazards-earth-syst-sci.net/13/2707/2013/</a:t>
            </a:r>
            <a:r>
              <a:rPr lang="en-US" sz="1300" dirty="0"/>
              <a:t> </a:t>
            </a:r>
          </a:p>
          <a:p>
            <a:pPr marL="0" indent="0">
              <a:buNone/>
            </a:pPr>
            <a:r>
              <a:rPr lang="en-US" sz="1300" dirty="0"/>
              <a:t>** Fox Vernon </a:t>
            </a:r>
            <a:r>
              <a:rPr lang="en-US" sz="1300" dirty="0">
                <a:hlinkClick r:id="rId3"/>
              </a:rPr>
              <a:t>https://link.springer.com/chapter/10.1007/978-0-306-48544-2_2</a:t>
            </a:r>
            <a:r>
              <a:rPr lang="en-US" sz="1300" dirty="0"/>
              <a:t> </a:t>
            </a:r>
          </a:p>
        </p:txBody>
      </p:sp>
      <p:sp>
        <p:nvSpPr>
          <p:cNvPr id="4" name="Slide Number Placeholder 3">
            <a:extLst>
              <a:ext uri="{FF2B5EF4-FFF2-40B4-BE49-F238E27FC236}">
                <a16:creationId xmlns:a16="http://schemas.microsoft.com/office/drawing/2014/main" id="{5E94E153-062B-4D34-7A6E-7F2D47504B19}"/>
              </a:ext>
            </a:extLst>
          </p:cNvPr>
          <p:cNvSpPr>
            <a:spLocks noGrp="1"/>
          </p:cNvSpPr>
          <p:nvPr>
            <p:ph type="sldNum" sz="quarter" idx="12"/>
          </p:nvPr>
        </p:nvSpPr>
        <p:spPr/>
        <p:txBody>
          <a:bodyPr/>
          <a:lstStyle/>
          <a:p>
            <a:fld id="{2F250E53-65D8-43E6-99E6-1696B3794435}" type="slidenum">
              <a:rPr lang="en-GB" smtClean="0"/>
              <a:t>16</a:t>
            </a:fld>
            <a:endParaRPr lang="en-GB"/>
          </a:p>
        </p:txBody>
      </p:sp>
      <p:pic>
        <p:nvPicPr>
          <p:cNvPr id="8" name="Picture 7" descr="A diagram of a diagram&#10;&#10;Description automatically generated">
            <a:extLst>
              <a:ext uri="{FF2B5EF4-FFF2-40B4-BE49-F238E27FC236}">
                <a16:creationId xmlns:a16="http://schemas.microsoft.com/office/drawing/2014/main" id="{19B56B2D-A29C-C899-9E4D-881884FCF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951" y="1173770"/>
            <a:ext cx="5182049" cy="3060457"/>
          </a:xfrm>
          <a:prstGeom prst="rect">
            <a:avLst/>
          </a:prstGeom>
        </p:spPr>
      </p:pic>
      <p:sp>
        <p:nvSpPr>
          <p:cNvPr id="9" name="TextBox 8">
            <a:extLst>
              <a:ext uri="{FF2B5EF4-FFF2-40B4-BE49-F238E27FC236}">
                <a16:creationId xmlns:a16="http://schemas.microsoft.com/office/drawing/2014/main" id="{D959C264-F9A9-E6AE-CD7B-1E80C7C07FBC}"/>
              </a:ext>
            </a:extLst>
          </p:cNvPr>
          <p:cNvSpPr txBox="1"/>
          <p:nvPr/>
        </p:nvSpPr>
        <p:spPr>
          <a:xfrm>
            <a:off x="9300001" y="4032746"/>
            <a:ext cx="3330911" cy="369332"/>
          </a:xfrm>
          <a:prstGeom prst="rect">
            <a:avLst/>
          </a:prstGeom>
          <a:noFill/>
        </p:spPr>
        <p:txBody>
          <a:bodyPr wrap="square">
            <a:spAutoFit/>
          </a:bodyPr>
          <a:lstStyle/>
          <a:p>
            <a:r>
              <a:rPr lang="en-GB" sz="900" dirty="0"/>
              <a:t>Graphic source: Philip Loring, </a:t>
            </a:r>
            <a:r>
              <a:rPr lang="en-GB" sz="900" dirty="0" err="1"/>
              <a:t>Univ</a:t>
            </a:r>
            <a:r>
              <a:rPr lang="en-GB" sz="900" dirty="0"/>
              <a:t> of Guelph </a:t>
            </a:r>
            <a:r>
              <a:rPr lang="en-GB" sz="900" dirty="0">
                <a:hlinkClick r:id="rId5"/>
              </a:rPr>
              <a:t>http://www.conservationofchange.org/resilience</a:t>
            </a:r>
            <a:r>
              <a:rPr lang="en-GB" sz="900" dirty="0"/>
              <a:t> </a:t>
            </a:r>
            <a:r>
              <a:rPr lang="en-GB" sz="900" dirty="0">
                <a:hlinkClick r:id="rId6"/>
              </a:rPr>
              <a:t> </a:t>
            </a:r>
            <a:endParaRPr lang="en-GB" sz="900" dirty="0"/>
          </a:p>
        </p:txBody>
      </p:sp>
      <p:pic>
        <p:nvPicPr>
          <p:cNvPr id="11" name="Picture 10" descr="A diagram of a graph&#10;&#10;Description automatically generated">
            <a:extLst>
              <a:ext uri="{FF2B5EF4-FFF2-40B4-BE49-F238E27FC236}">
                <a16:creationId xmlns:a16="http://schemas.microsoft.com/office/drawing/2014/main" id="{0A9451B6-D2FD-D6A7-694E-D0A9861CD3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0046" y="4751145"/>
            <a:ext cx="4143690" cy="1665010"/>
          </a:xfrm>
          <a:prstGeom prst="rect">
            <a:avLst/>
          </a:prstGeom>
        </p:spPr>
      </p:pic>
      <p:sp>
        <p:nvSpPr>
          <p:cNvPr id="12" name="TextBox 11">
            <a:extLst>
              <a:ext uri="{FF2B5EF4-FFF2-40B4-BE49-F238E27FC236}">
                <a16:creationId xmlns:a16="http://schemas.microsoft.com/office/drawing/2014/main" id="{FBD5A7A8-80B5-D5A1-53A8-6C88C4A85D9D}"/>
              </a:ext>
            </a:extLst>
          </p:cNvPr>
          <p:cNvSpPr txBox="1"/>
          <p:nvPr/>
        </p:nvSpPr>
        <p:spPr>
          <a:xfrm>
            <a:off x="8485632" y="6416155"/>
            <a:ext cx="2313432" cy="369332"/>
          </a:xfrm>
          <a:prstGeom prst="rect">
            <a:avLst/>
          </a:prstGeom>
          <a:noFill/>
        </p:spPr>
        <p:txBody>
          <a:bodyPr wrap="square">
            <a:spAutoFit/>
          </a:bodyPr>
          <a:lstStyle/>
          <a:p>
            <a:r>
              <a:rPr lang="en-GB" sz="900" dirty="0"/>
              <a:t>Graphic source: </a:t>
            </a:r>
            <a:r>
              <a:rPr lang="en-GB" sz="900" dirty="0" err="1"/>
              <a:t>Kinchin</a:t>
            </a:r>
            <a:r>
              <a:rPr lang="en-GB" sz="900" dirty="0"/>
              <a:t> (2022) </a:t>
            </a:r>
            <a:r>
              <a:rPr lang="en-GB" sz="900" dirty="0">
                <a:hlinkClick r:id="rId8"/>
              </a:rPr>
              <a:t>https://www.mdpi.com/2227-7102/12/8/528</a:t>
            </a:r>
            <a:r>
              <a:rPr lang="en-GB" sz="900" dirty="0"/>
              <a:t>  </a:t>
            </a:r>
          </a:p>
        </p:txBody>
      </p:sp>
    </p:spTree>
    <p:extLst>
      <p:ext uri="{BB962C8B-B14F-4D97-AF65-F5344CB8AC3E}">
        <p14:creationId xmlns:p14="http://schemas.microsoft.com/office/powerpoint/2010/main" val="72406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A365-732D-C024-F5BF-A5F3CB1C9B16}"/>
              </a:ext>
            </a:extLst>
          </p:cNvPr>
          <p:cNvSpPr>
            <a:spLocks noGrp="1"/>
          </p:cNvSpPr>
          <p:nvPr>
            <p:ph type="title"/>
          </p:nvPr>
        </p:nvSpPr>
        <p:spPr>
          <a:xfrm>
            <a:off x="838199" y="350983"/>
            <a:ext cx="10984345" cy="1339706"/>
          </a:xfrm>
        </p:spPr>
        <p:txBody>
          <a:bodyPr>
            <a:normAutofit fontScale="90000"/>
          </a:bodyPr>
          <a:lstStyle/>
          <a:p>
            <a:r>
              <a:rPr lang="en-US" b="1" dirty="0">
                <a:latin typeface="+mn-lt"/>
              </a:rPr>
              <a:t>Resilience raises issues of control &amp; centralization: which model is more resilient? </a:t>
            </a:r>
            <a:r>
              <a:rPr lang="en-US" sz="1800" b="1" dirty="0">
                <a:latin typeface="+mn-lt"/>
              </a:rPr>
              <a:t>(after Baran 1964, RAND Corporation)</a:t>
            </a:r>
            <a:endParaRPr lang="en-GB" sz="1800" b="1" dirty="0">
              <a:latin typeface="+mn-lt"/>
            </a:endParaRPr>
          </a:p>
        </p:txBody>
      </p:sp>
      <p:pic>
        <p:nvPicPr>
          <p:cNvPr id="6" name="Content Placeholder 5" descr="A black lines and dots with words&#10;&#10;Description automatically generated">
            <a:extLst>
              <a:ext uri="{FF2B5EF4-FFF2-40B4-BE49-F238E27FC236}">
                <a16:creationId xmlns:a16="http://schemas.microsoft.com/office/drawing/2014/main" id="{3A3965BC-BDC0-B8D5-118A-01A4A33CB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824" y="2762762"/>
            <a:ext cx="9006352" cy="2477064"/>
          </a:xfrm>
        </p:spPr>
      </p:pic>
      <p:sp>
        <p:nvSpPr>
          <p:cNvPr id="4" name="Slide Number Placeholder 3">
            <a:extLst>
              <a:ext uri="{FF2B5EF4-FFF2-40B4-BE49-F238E27FC236}">
                <a16:creationId xmlns:a16="http://schemas.microsoft.com/office/drawing/2014/main" id="{50DFD166-A380-88D5-27E6-FFC1AADBD749}"/>
              </a:ext>
            </a:extLst>
          </p:cNvPr>
          <p:cNvSpPr>
            <a:spLocks noGrp="1"/>
          </p:cNvSpPr>
          <p:nvPr>
            <p:ph type="sldNum" sz="quarter" idx="12"/>
          </p:nvPr>
        </p:nvSpPr>
        <p:spPr/>
        <p:txBody>
          <a:bodyPr/>
          <a:lstStyle/>
          <a:p>
            <a:fld id="{2F250E53-65D8-43E6-99E6-1696B3794435}" type="slidenum">
              <a:rPr lang="en-GB" smtClean="0"/>
              <a:t>17</a:t>
            </a:fld>
            <a:endParaRPr lang="en-GB"/>
          </a:p>
        </p:txBody>
      </p:sp>
    </p:spTree>
    <p:extLst>
      <p:ext uri="{BB962C8B-B14F-4D97-AF65-F5344CB8AC3E}">
        <p14:creationId xmlns:p14="http://schemas.microsoft.com/office/powerpoint/2010/main" val="44354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E836BC6-B2E7-0E8B-3531-C4982B985916}"/>
              </a:ext>
            </a:extLst>
          </p:cNvPr>
          <p:cNvSpPr>
            <a:spLocks noGrp="1" noChangeArrowheads="1"/>
          </p:cNvSpPr>
          <p:nvPr>
            <p:ph type="title"/>
          </p:nvPr>
        </p:nvSpPr>
        <p:spPr>
          <a:xfrm>
            <a:off x="838200" y="365125"/>
            <a:ext cx="10812694" cy="1325563"/>
          </a:xfrm>
        </p:spPr>
        <p:txBody>
          <a:bodyPr>
            <a:normAutofit fontScale="90000"/>
          </a:bodyPr>
          <a:lstStyle/>
          <a:p>
            <a:r>
              <a:rPr lang="en-US" altLang="en-US" b="1" dirty="0">
                <a:latin typeface="+mn-lt"/>
              </a:rPr>
              <a:t>Academic case: diversification is key to resilience</a:t>
            </a:r>
            <a:br>
              <a:rPr lang="en-US" altLang="en-US" dirty="0"/>
            </a:br>
            <a:r>
              <a:rPr lang="en-US" altLang="en-US" sz="2000" dirty="0">
                <a:latin typeface="+mn-lt"/>
              </a:rPr>
              <a:t>Hertel et al, </a:t>
            </a:r>
            <a:r>
              <a:rPr lang="en-US" altLang="en-US" sz="2000" i="1" dirty="0">
                <a:latin typeface="+mn-lt"/>
              </a:rPr>
              <a:t>Nature Food</a:t>
            </a:r>
            <a:r>
              <a:rPr lang="en-US" altLang="en-US" sz="2000" dirty="0">
                <a:latin typeface="+mn-lt"/>
              </a:rPr>
              <a:t>, 2021: </a:t>
            </a:r>
            <a:r>
              <a:rPr lang="en-US" altLang="en-US" sz="2000" dirty="0">
                <a:latin typeface="+mn-lt"/>
                <a:hlinkClick r:id="rId2"/>
              </a:rPr>
              <a:t>https://www.nature.com/articles/s43016-021-00403-9</a:t>
            </a:r>
            <a:endParaRPr lang="en-GB" altLang="en-US" sz="2000" dirty="0">
              <a:latin typeface="+mn-lt"/>
            </a:endParaRPr>
          </a:p>
        </p:txBody>
      </p:sp>
      <p:pic>
        <p:nvPicPr>
          <p:cNvPr id="62467" name="Content Placeholder 5" descr="Diagram, timeline&#10;&#10;Description automatically generated">
            <a:extLst>
              <a:ext uri="{FF2B5EF4-FFF2-40B4-BE49-F238E27FC236}">
                <a16:creationId xmlns:a16="http://schemas.microsoft.com/office/drawing/2014/main" id="{782557D3-169D-2905-7F69-20FB548AFC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8925" y="1844675"/>
            <a:ext cx="9620250" cy="4876800"/>
          </a:xfrm>
        </p:spPr>
      </p:pic>
      <p:sp>
        <p:nvSpPr>
          <p:cNvPr id="62468" name="Slide Number Placeholder 3">
            <a:extLst>
              <a:ext uri="{FF2B5EF4-FFF2-40B4-BE49-F238E27FC236}">
                <a16:creationId xmlns:a16="http://schemas.microsoft.com/office/drawing/2014/main" id="{4D0EC61A-F742-9C56-7D35-84FA43D2597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2A777FE4-B968-47F0-98E9-707BF2A724CA}" type="slidenum">
              <a:rPr lang="en-GB" altLang="en-US" sz="1400" smtClean="0">
                <a:latin typeface="Arial" panose="020B0604020202020204" pitchFamily="34" charset="0"/>
              </a:rPr>
              <a:pPr>
                <a:spcBef>
                  <a:spcPct val="0"/>
                </a:spcBef>
                <a:buFontTx/>
                <a:buNone/>
              </a:pPr>
              <a:t>18</a:t>
            </a:fld>
            <a:endParaRPr lang="en-GB" altLang="en-US" sz="1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4AE4-3287-2B02-DB1F-6A877A34E352}"/>
              </a:ext>
            </a:extLst>
          </p:cNvPr>
          <p:cNvSpPr>
            <a:spLocks noGrp="1"/>
          </p:cNvSpPr>
          <p:nvPr>
            <p:ph type="ctrTitle"/>
          </p:nvPr>
        </p:nvSpPr>
        <p:spPr>
          <a:xfrm>
            <a:off x="929640" y="119737"/>
            <a:ext cx="10021824" cy="1518539"/>
          </a:xfrm>
        </p:spPr>
        <p:txBody>
          <a:bodyPr>
            <a:normAutofit/>
          </a:bodyPr>
          <a:lstStyle/>
          <a:p>
            <a:r>
              <a:rPr lang="en-US" sz="4400" b="1" dirty="0">
                <a:latin typeface="+mn-lt"/>
              </a:rPr>
              <a:t>Food resilience is usually pitched as system sustainability</a:t>
            </a:r>
            <a:endParaRPr lang="en-GB" sz="4400" b="1" dirty="0">
              <a:latin typeface="+mn-lt"/>
            </a:endParaRPr>
          </a:p>
        </p:txBody>
      </p:sp>
      <p:sp>
        <p:nvSpPr>
          <p:cNvPr id="4" name="Slide Number Placeholder 3">
            <a:extLst>
              <a:ext uri="{FF2B5EF4-FFF2-40B4-BE49-F238E27FC236}">
                <a16:creationId xmlns:a16="http://schemas.microsoft.com/office/drawing/2014/main" id="{7CCAF3D3-D0E9-98E7-9A87-81C4B6E7CED0}"/>
              </a:ext>
            </a:extLst>
          </p:cNvPr>
          <p:cNvSpPr>
            <a:spLocks noGrp="1"/>
          </p:cNvSpPr>
          <p:nvPr>
            <p:ph type="sldNum" sz="quarter" idx="12"/>
          </p:nvPr>
        </p:nvSpPr>
        <p:spPr/>
        <p:txBody>
          <a:bodyPr/>
          <a:lstStyle/>
          <a:p>
            <a:fld id="{2F250E53-65D8-43E6-99E6-1696B3794435}" type="slidenum">
              <a:rPr lang="en-GB" smtClean="0"/>
              <a:t>19</a:t>
            </a:fld>
            <a:endParaRPr lang="en-GB"/>
          </a:p>
        </p:txBody>
      </p:sp>
      <p:pic>
        <p:nvPicPr>
          <p:cNvPr id="8" name="Picture 7" descr="A diagram of a diagram of a resilience&#10;&#10;Description automatically generated">
            <a:extLst>
              <a:ext uri="{FF2B5EF4-FFF2-40B4-BE49-F238E27FC236}">
                <a16:creationId xmlns:a16="http://schemas.microsoft.com/office/drawing/2014/main" id="{F6CC64C1-4BC8-5D64-F11E-A9D36C89D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671" y="2218989"/>
            <a:ext cx="3561170" cy="3319519"/>
          </a:xfrm>
          <a:prstGeom prst="rect">
            <a:avLst/>
          </a:prstGeom>
        </p:spPr>
      </p:pic>
      <p:pic>
        <p:nvPicPr>
          <p:cNvPr id="10" name="Picture 9" descr="A diagram of food system resilience&#10;&#10;Description automatically generated">
            <a:extLst>
              <a:ext uri="{FF2B5EF4-FFF2-40B4-BE49-F238E27FC236}">
                <a16:creationId xmlns:a16="http://schemas.microsoft.com/office/drawing/2014/main" id="{07830C0B-700A-4CD4-94EA-BB1BA3CF9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81" y="1920239"/>
            <a:ext cx="4481159" cy="4295411"/>
          </a:xfrm>
          <a:prstGeom prst="rect">
            <a:avLst/>
          </a:prstGeom>
        </p:spPr>
      </p:pic>
      <p:sp>
        <p:nvSpPr>
          <p:cNvPr id="12" name="TextBox 11">
            <a:extLst>
              <a:ext uri="{FF2B5EF4-FFF2-40B4-BE49-F238E27FC236}">
                <a16:creationId xmlns:a16="http://schemas.microsoft.com/office/drawing/2014/main" id="{B60EBBA5-2EAA-062E-65B9-E923264CF4B3}"/>
              </a:ext>
            </a:extLst>
          </p:cNvPr>
          <p:cNvSpPr txBox="1"/>
          <p:nvPr/>
        </p:nvSpPr>
        <p:spPr>
          <a:xfrm>
            <a:off x="5153615" y="6102434"/>
            <a:ext cx="6096000" cy="507831"/>
          </a:xfrm>
          <a:prstGeom prst="rect">
            <a:avLst/>
          </a:prstGeom>
          <a:noFill/>
        </p:spPr>
        <p:txBody>
          <a:bodyPr wrap="square">
            <a:spAutoFit/>
          </a:bodyPr>
          <a:lstStyle/>
          <a:p>
            <a:r>
              <a:rPr lang="en-GB" sz="1600" dirty="0"/>
              <a:t>source: </a:t>
            </a:r>
            <a:r>
              <a:rPr lang="en-GB" sz="1600" dirty="0" err="1"/>
              <a:t>Tendall</a:t>
            </a:r>
            <a:r>
              <a:rPr lang="en-GB" sz="1600" dirty="0"/>
              <a:t> et al (2015) </a:t>
            </a:r>
            <a:r>
              <a:rPr lang="en-GB" sz="1100" dirty="0">
                <a:hlinkClick r:id="rId4"/>
              </a:rPr>
              <a:t>https://www.sciencedirect.com/science/article/pii/S2211912415300031</a:t>
            </a:r>
            <a:r>
              <a:rPr lang="en-GB" sz="1100" dirty="0"/>
              <a:t> </a:t>
            </a:r>
          </a:p>
        </p:txBody>
      </p:sp>
    </p:spTree>
    <p:extLst>
      <p:ext uri="{BB962C8B-B14F-4D97-AF65-F5344CB8AC3E}">
        <p14:creationId xmlns:p14="http://schemas.microsoft.com/office/powerpoint/2010/main" val="31738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487B-2332-2BE0-2ED0-FC62FE242543}"/>
              </a:ext>
            </a:extLst>
          </p:cNvPr>
          <p:cNvSpPr>
            <a:spLocks noGrp="1"/>
          </p:cNvSpPr>
          <p:nvPr>
            <p:ph type="title"/>
          </p:nvPr>
        </p:nvSpPr>
        <p:spPr>
          <a:xfrm>
            <a:off x="412685" y="435935"/>
            <a:ext cx="10515600" cy="903767"/>
          </a:xfrm>
        </p:spPr>
        <p:txBody>
          <a:bodyPr/>
          <a:lstStyle/>
          <a:p>
            <a:r>
              <a:rPr lang="en-US" b="1" dirty="0">
                <a:latin typeface="+mn-lt"/>
              </a:rPr>
              <a:t>Key Messages</a:t>
            </a:r>
            <a:endParaRPr lang="en-GB" b="1" dirty="0">
              <a:latin typeface="+mn-lt"/>
            </a:endParaRPr>
          </a:p>
        </p:txBody>
      </p:sp>
      <p:sp>
        <p:nvSpPr>
          <p:cNvPr id="3" name="Content Placeholder 2">
            <a:extLst>
              <a:ext uri="{FF2B5EF4-FFF2-40B4-BE49-F238E27FC236}">
                <a16:creationId xmlns:a16="http://schemas.microsoft.com/office/drawing/2014/main" id="{45E6111D-4F7D-D3FF-403D-FDA9028B096F}"/>
              </a:ext>
            </a:extLst>
          </p:cNvPr>
          <p:cNvSpPr>
            <a:spLocks noGrp="1"/>
          </p:cNvSpPr>
          <p:nvPr>
            <p:ph idx="1"/>
          </p:nvPr>
        </p:nvSpPr>
        <p:spPr>
          <a:xfrm>
            <a:off x="295939" y="1527470"/>
            <a:ext cx="11772014" cy="5194005"/>
          </a:xfrm>
        </p:spPr>
        <p:txBody>
          <a:bodyPr>
            <a:norm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 Food security is more than supply</a:t>
            </a:r>
          </a:p>
          <a:p>
            <a:r>
              <a:rPr lang="en-GB" sz="3200" dirty="0">
                <a:latin typeface="Calibri" panose="020F0502020204030204" pitchFamily="34" charset="0"/>
                <a:ea typeface="Calibri" panose="020F0502020204030204" pitchFamily="34" charset="0"/>
                <a:cs typeface="Times New Roman" panose="02020603050405020304" pitchFamily="18" charset="0"/>
              </a:rPr>
              <a:t> Food resilience is more than bounce-back to b-a-u</a:t>
            </a:r>
          </a:p>
          <a:p>
            <a:r>
              <a:rPr lang="en-GB" sz="3200" dirty="0">
                <a:latin typeface="Calibri" panose="020F0502020204030204" pitchFamily="34" charset="0"/>
                <a:ea typeface="Calibri" panose="020F0502020204030204" pitchFamily="34" charset="0"/>
                <a:cs typeface="Times New Roman" panose="02020603050405020304" pitchFamily="18" charset="0"/>
              </a:rPr>
              <a:t> Food security + resilience require food system engagement</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 Shocks to the food system are here </a:t>
            </a:r>
            <a:r>
              <a:rPr lang="en-GB" sz="3200" dirty="0">
                <a:latin typeface="Calibri" panose="020F0502020204030204" pitchFamily="34" charset="0"/>
                <a:ea typeface="Calibri" panose="020F0502020204030204" pitchFamily="34" charset="0"/>
                <a:cs typeface="Times New Roman" panose="02020603050405020304" pitchFamily="18" charset="0"/>
              </a:rPr>
              <a:t>a</a:t>
            </a:r>
            <a:r>
              <a:rPr lang="en-GB" sz="3200" dirty="0">
                <a:effectLst/>
                <a:latin typeface="Calibri" panose="020F0502020204030204" pitchFamily="34" charset="0"/>
                <a:ea typeface="Calibri" panose="020F0502020204030204" pitchFamily="34" charset="0"/>
                <a:cs typeface="Times New Roman" panose="02020603050405020304" pitchFamily="18" charset="0"/>
              </a:rPr>
              <a:t>nd likely to intensify</a:t>
            </a:r>
          </a:p>
          <a:p>
            <a:r>
              <a:rPr lang="en-GB" sz="3200" dirty="0">
                <a:latin typeface="Calibri" panose="020F0502020204030204" pitchFamily="34" charset="0"/>
                <a:cs typeface="Times New Roman" panose="02020603050405020304" pitchFamily="18" charset="0"/>
              </a:rPr>
              <a:t> Politics of ‘leave it to Tesco et al’ is no longer appropriate</a:t>
            </a:r>
          </a:p>
          <a:p>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Public mood </a:t>
            </a:r>
            <a:r>
              <a:rPr lang="en-GB" sz="3200" kern="100" dirty="0">
                <a:latin typeface="Calibri" panose="020F0502020204030204" pitchFamily="34" charset="0"/>
                <a:ea typeface="Calibri" panose="020F0502020204030204" pitchFamily="34" charset="0"/>
                <a:cs typeface="Times New Roman" panose="02020603050405020304" pitchFamily="18" charset="0"/>
              </a:rPr>
              <a:t>is uncertain; a</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ssumes ready access at affordable prices</a:t>
            </a:r>
          </a:p>
          <a:p>
            <a:pPr>
              <a:lnSpc>
                <a:spcPct val="107000"/>
              </a:lnSpc>
              <a:spcBef>
                <a:spcPts val="0"/>
              </a:spcBef>
            </a:pP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Other countries engage public more</a:t>
            </a:r>
          </a:p>
          <a:p>
            <a:pPr>
              <a:lnSpc>
                <a:spcPct val="107000"/>
              </a:lnSpc>
              <a:spcBef>
                <a:spcPts val="0"/>
              </a:spcBef>
            </a:pPr>
            <a:r>
              <a:rPr lang="en-GB" sz="3200" kern="100" dirty="0">
                <a:latin typeface="Calibri" panose="020F0502020204030204" pitchFamily="34" charset="0"/>
                <a:ea typeface="Calibri" panose="020F0502020204030204" pitchFamily="34" charset="0"/>
                <a:cs typeface="Times New Roman" panose="02020603050405020304" pitchFamily="18" charset="0"/>
              </a:rPr>
              <a:t> This is a political and food system opportunity</a:t>
            </a:r>
          </a:p>
          <a:p>
            <a:pPr>
              <a:lnSpc>
                <a:spcPct val="107000"/>
              </a:lnSpc>
              <a:spcBef>
                <a:spcPts val="0"/>
              </a:spcBef>
            </a:pP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a post</a:t>
            </a:r>
            <a:r>
              <a:rPr lang="en-GB" sz="3200" kern="100" dirty="0">
                <a:latin typeface="Calibri" panose="020F0502020204030204" pitchFamily="34" charset="0"/>
                <a:ea typeface="Calibri" panose="020F0502020204030204" pitchFamily="34" charset="0"/>
                <a:cs typeface="Times New Roman" panose="02020603050405020304" pitchFamily="18" charset="0"/>
              </a:rPr>
              <a:t>-</a:t>
            </a:r>
            <a:r>
              <a:rPr lang="en-GB" sz="3200" kern="100" dirty="0" err="1">
                <a:effectLst/>
                <a:latin typeface="Calibri" panose="020F0502020204030204" pitchFamily="34" charset="0"/>
                <a:ea typeface="Calibri" panose="020F0502020204030204" pitchFamily="34" charset="0"/>
                <a:cs typeface="Times New Roman" panose="02020603050405020304" pitchFamily="18" charset="0"/>
              </a:rPr>
              <a:t>WWll</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food era is coming to an end…. Now what?</a:t>
            </a:r>
          </a:p>
        </p:txBody>
      </p:sp>
      <p:sp>
        <p:nvSpPr>
          <p:cNvPr id="4" name="Slide Number Placeholder 3">
            <a:extLst>
              <a:ext uri="{FF2B5EF4-FFF2-40B4-BE49-F238E27FC236}">
                <a16:creationId xmlns:a16="http://schemas.microsoft.com/office/drawing/2014/main" id="{296BA9A2-9D75-54E7-FA49-A5184E700CC6}"/>
              </a:ext>
            </a:extLst>
          </p:cNvPr>
          <p:cNvSpPr>
            <a:spLocks noGrp="1"/>
          </p:cNvSpPr>
          <p:nvPr>
            <p:ph type="sldNum" sz="quarter" idx="12"/>
          </p:nvPr>
        </p:nvSpPr>
        <p:spPr/>
        <p:txBody>
          <a:bodyPr/>
          <a:lstStyle/>
          <a:p>
            <a:fld id="{2F250E53-65D8-43E6-99E6-1696B3794435}" type="slidenum">
              <a:rPr lang="en-GB" smtClean="0"/>
              <a:t>2</a:t>
            </a:fld>
            <a:endParaRPr lang="en-GB" dirty="0"/>
          </a:p>
        </p:txBody>
      </p:sp>
    </p:spTree>
    <p:extLst>
      <p:ext uri="{BB962C8B-B14F-4D97-AF65-F5344CB8AC3E}">
        <p14:creationId xmlns:p14="http://schemas.microsoft.com/office/powerpoint/2010/main" val="419992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8DC7-80B1-7604-4C74-0ECCFF29D935}"/>
              </a:ext>
            </a:extLst>
          </p:cNvPr>
          <p:cNvSpPr>
            <a:spLocks noGrp="1"/>
          </p:cNvSpPr>
          <p:nvPr>
            <p:ph type="title"/>
          </p:nvPr>
        </p:nvSpPr>
        <p:spPr>
          <a:xfrm>
            <a:off x="88392" y="1"/>
            <a:ext cx="12103608" cy="1343532"/>
          </a:xfrm>
        </p:spPr>
        <p:txBody>
          <a:bodyPr>
            <a:normAutofit/>
          </a:bodyPr>
          <a:lstStyle/>
          <a:p>
            <a:r>
              <a:rPr lang="en-US" b="1" dirty="0">
                <a:latin typeface="+mn-lt"/>
              </a:rPr>
              <a:t>It means thinking about </a:t>
            </a:r>
            <a:r>
              <a:rPr lang="en-US" b="1" dirty="0">
                <a:solidFill>
                  <a:srgbClr val="FF0000"/>
                </a:solidFill>
                <a:latin typeface="+mn-lt"/>
              </a:rPr>
              <a:t>processes in / after shock  </a:t>
            </a:r>
            <a:r>
              <a:rPr lang="en-US" sz="2400" b="1" dirty="0">
                <a:latin typeface="+mn-lt"/>
              </a:rPr>
              <a:t>see papers by Ingram, Zurek et al (ECI, Oxford) </a:t>
            </a:r>
            <a:br>
              <a:rPr lang="en-US" sz="2400" b="1" dirty="0">
                <a:latin typeface="+mn-lt"/>
              </a:rPr>
            </a:br>
            <a:r>
              <a:rPr lang="en-US" sz="1600" b="1" dirty="0" err="1">
                <a:latin typeface="+mn-lt"/>
              </a:rPr>
              <a:t>eg</a:t>
            </a:r>
            <a:r>
              <a:rPr lang="en-US" sz="1600" b="1" dirty="0">
                <a:latin typeface="+mn-lt"/>
              </a:rPr>
              <a:t>: </a:t>
            </a:r>
            <a:r>
              <a:rPr lang="en-US" sz="1600" b="1" dirty="0">
                <a:latin typeface="+mn-lt"/>
                <a:hlinkClick r:id="rId2"/>
              </a:rPr>
              <a:t>https://www.eci.ox.ac.uk/sites/default/files/2022-05/enhancing-London-food-systems-Feb2022.pdf</a:t>
            </a:r>
            <a:r>
              <a:rPr lang="en-US" sz="1600" b="1" dirty="0">
                <a:latin typeface="+mn-lt"/>
              </a:rPr>
              <a:t> </a:t>
            </a:r>
            <a:endParaRPr lang="en-GB" sz="1600" b="1" dirty="0">
              <a:latin typeface="+mn-lt"/>
            </a:endParaRPr>
          </a:p>
        </p:txBody>
      </p:sp>
      <p:sp>
        <p:nvSpPr>
          <p:cNvPr id="3" name="Content Placeholder 2">
            <a:extLst>
              <a:ext uri="{FF2B5EF4-FFF2-40B4-BE49-F238E27FC236}">
                <a16:creationId xmlns:a16="http://schemas.microsoft.com/office/drawing/2014/main" id="{974E6EE3-1E73-8064-BE33-0E7E0A22151B}"/>
              </a:ext>
            </a:extLst>
          </p:cNvPr>
          <p:cNvSpPr>
            <a:spLocks noGrp="1"/>
          </p:cNvSpPr>
          <p:nvPr>
            <p:ph idx="1"/>
          </p:nvPr>
        </p:nvSpPr>
        <p:spPr>
          <a:xfrm>
            <a:off x="384048" y="1453896"/>
            <a:ext cx="11807952" cy="5138928"/>
          </a:xfrm>
        </p:spPr>
        <p:txBody>
          <a:bodyPr>
            <a:normAutofit/>
          </a:bodyPr>
          <a:lstStyle/>
          <a:p>
            <a:pPr marL="0" marR="0" lvl="0" indent="0">
              <a:lnSpc>
                <a:spcPct val="107000"/>
              </a:lnSpc>
              <a:spcBef>
                <a:spcPts val="0"/>
              </a:spcBef>
              <a:spcAft>
                <a:spcPts val="0"/>
              </a:spcAft>
              <a:buClr>
                <a:srgbClr val="000000"/>
              </a:buClr>
              <a:buSzPts val="1200"/>
              <a:buNone/>
            </a:pPr>
            <a:r>
              <a:rPr lang="en-GB" sz="3200" b="1" u="sng" kern="100" dirty="0">
                <a:effectLst/>
                <a:latin typeface="Calibri" panose="020F0502020204030204" pitchFamily="34" charset="0"/>
                <a:ea typeface="Calibri" panose="020F0502020204030204" pitchFamily="34" charset="0"/>
                <a:cs typeface="Calibri" panose="020F0502020204030204" pitchFamily="34" charset="0"/>
              </a:rPr>
              <a:t>3 R’s:</a:t>
            </a:r>
          </a:p>
          <a:p>
            <a:pPr>
              <a:lnSpc>
                <a:spcPct val="107000"/>
              </a:lnSpc>
              <a:spcBef>
                <a:spcPts val="0"/>
              </a:spcBef>
              <a:buClr>
                <a:srgbClr val="000000"/>
              </a:buClr>
              <a:buSzPts val="1200"/>
            </a:pPr>
            <a:r>
              <a:rPr lang="en-GB" sz="3000" i="1" kern="100" dirty="0">
                <a:effectLst/>
                <a:latin typeface="Calibri" panose="020F0502020204030204" pitchFamily="34" charset="0"/>
                <a:ea typeface="Calibri" panose="020F0502020204030204" pitchFamily="34" charset="0"/>
                <a:cs typeface="Calibri" panose="020F0502020204030204" pitchFamily="34" charset="0"/>
              </a:rPr>
              <a:t>Robustness</a:t>
            </a:r>
            <a:r>
              <a:rPr lang="en-GB" sz="30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ability of food system to resist disruptions to desired outcomes</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Clr>
                <a:srgbClr val="000000"/>
              </a:buClr>
              <a:buSzPts val="1200"/>
            </a:pPr>
            <a:r>
              <a:rPr lang="en-GB" sz="3000" i="1" kern="100" dirty="0">
                <a:effectLst/>
                <a:latin typeface="Calibri" panose="020F0502020204030204" pitchFamily="34" charset="0"/>
                <a:ea typeface="Calibri" panose="020F0502020204030204" pitchFamily="34" charset="0"/>
                <a:cs typeface="Calibri" panose="020F0502020204030204" pitchFamily="34" charset="0"/>
              </a:rPr>
              <a:t>Recovery:</a:t>
            </a:r>
            <a:r>
              <a:rPr lang="en-GB" sz="3000" kern="100" dirty="0">
                <a:effectLst/>
                <a:latin typeface="Calibri" panose="020F0502020204030204" pitchFamily="34" charset="0"/>
                <a:ea typeface="Calibri" panose="020F0502020204030204" pitchFamily="34" charset="0"/>
                <a:cs typeface="Calibri" panose="020F050202020403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ability of food system to return to desired outcomes after disruption</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rgbClr val="000000"/>
              </a:buClr>
              <a:buSzPts val="1200"/>
            </a:pPr>
            <a:r>
              <a:rPr lang="en-GB" sz="3000" i="1" kern="100" dirty="0">
                <a:effectLst/>
                <a:latin typeface="Calibri" panose="020F0502020204030204" pitchFamily="34" charset="0"/>
                <a:ea typeface="Calibri" panose="020F0502020204030204" pitchFamily="34" charset="0"/>
                <a:cs typeface="Calibri" panose="020F0502020204030204" pitchFamily="34" charset="0"/>
              </a:rPr>
              <a:t>Re-orientation</a:t>
            </a:r>
            <a:r>
              <a:rPr lang="en-GB" sz="30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ability of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fd</a:t>
            </a:r>
            <a:r>
              <a:rPr lang="en-GB" sz="2400" kern="100" dirty="0">
                <a:effectLst/>
                <a:latin typeface="Calibri" panose="020F0502020204030204" pitchFamily="34" charset="0"/>
                <a:ea typeface="Calibri" panose="020F0502020204030204" pitchFamily="34" charset="0"/>
                <a:cs typeface="Calibri" panose="020F0502020204030204" pitchFamily="34" charset="0"/>
              </a:rPr>
              <a:t> system actors to accept alternative outcomes </a:t>
            </a:r>
            <a:r>
              <a:rPr lang="en-GB" sz="2400" kern="100" dirty="0">
                <a:latin typeface="Calibri" panose="020F0502020204030204" pitchFamily="34" charset="0"/>
                <a:ea typeface="Calibri" panose="020F0502020204030204" pitchFamily="34" charset="0"/>
                <a:cs typeface="Calibri" panose="020F0502020204030204" pitchFamily="34" charset="0"/>
              </a:rPr>
              <a:t>post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disruption</a:t>
            </a:r>
          </a:p>
          <a:p>
            <a:pPr marL="0" indent="0">
              <a:lnSpc>
                <a:spcPct val="107000"/>
              </a:lnSpc>
              <a:spcBef>
                <a:spcPts val="0"/>
              </a:spcBef>
              <a:spcAft>
                <a:spcPts val="800"/>
              </a:spcAft>
              <a:buClr>
                <a:srgbClr val="000000"/>
              </a:buClr>
              <a:buSzPts val="1200"/>
              <a:buNone/>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GB" sz="3200" b="1" u="sng" kern="100" dirty="0">
                <a:effectLst/>
                <a:latin typeface="Calibri" panose="020F0502020204030204" pitchFamily="34" charset="0"/>
                <a:ea typeface="Calibri" panose="020F0502020204030204" pitchFamily="34" charset="0"/>
                <a:cs typeface="Calibri" panose="020F0502020204030204" pitchFamily="34" charset="0"/>
              </a:rPr>
              <a:t>3 adaptation approaches (to enhance </a:t>
            </a:r>
            <a:r>
              <a:rPr lang="en-GB" sz="32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food system resilience</a:t>
            </a:r>
            <a:r>
              <a:rPr lang="en-GB" sz="3200" b="1" u="sng" kern="100" dirty="0">
                <a:effectLst/>
                <a:latin typeface="Calibri" panose="020F0502020204030204" pitchFamily="34" charset="0"/>
                <a:ea typeface="Calibri" panose="020F0502020204030204" pitchFamily="34" charset="0"/>
                <a:cs typeface="Calibri" panose="020F0502020204030204" pitchFamily="34" charset="0"/>
              </a:rPr>
              <a:t>):</a:t>
            </a:r>
            <a:endParaRPr lang="en-GB" sz="32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GB" sz="2400" kern="100" dirty="0">
                <a:effectLst/>
                <a:latin typeface="Calibri" panose="020F0502020204030204" pitchFamily="34" charset="0"/>
                <a:ea typeface="Calibri" panose="020F0502020204030204" pitchFamily="34" charset="0"/>
                <a:cs typeface="Calibri" panose="020F0502020204030204" pitchFamily="34" charset="0"/>
              </a:rPr>
              <a:t>adapting food system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activities</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GB" sz="2400" kern="100" dirty="0">
                <a:effectLst/>
                <a:latin typeface="Calibri" panose="020F0502020204030204" pitchFamily="34" charset="0"/>
                <a:ea typeface="Calibri" panose="020F0502020204030204" pitchFamily="34" charset="0"/>
                <a:cs typeface="Calibri" panose="020F0502020204030204" pitchFamily="34" charset="0"/>
              </a:rPr>
              <a:t>adapting food system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drivers</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adapting world views on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what is wanted from food systems</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BA2C3F1-E687-48DA-991B-AAA94A8F1F21}"/>
              </a:ext>
            </a:extLst>
          </p:cNvPr>
          <p:cNvSpPr>
            <a:spLocks noGrp="1"/>
          </p:cNvSpPr>
          <p:nvPr>
            <p:ph type="sldNum" sz="quarter" idx="12"/>
          </p:nvPr>
        </p:nvSpPr>
        <p:spPr/>
        <p:txBody>
          <a:bodyPr/>
          <a:lstStyle/>
          <a:p>
            <a:fld id="{2F250E53-65D8-43E6-99E6-1696B3794435}" type="slidenum">
              <a:rPr lang="en-GB" smtClean="0"/>
              <a:t>20</a:t>
            </a:fld>
            <a:endParaRPr lang="en-GB"/>
          </a:p>
        </p:txBody>
      </p:sp>
    </p:spTree>
    <p:extLst>
      <p:ext uri="{BB962C8B-B14F-4D97-AF65-F5344CB8AC3E}">
        <p14:creationId xmlns:p14="http://schemas.microsoft.com/office/powerpoint/2010/main" val="422903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7C2E-1FF4-3351-0C2E-92E806804F78}"/>
              </a:ext>
            </a:extLst>
          </p:cNvPr>
          <p:cNvSpPr>
            <a:spLocks noGrp="1"/>
          </p:cNvSpPr>
          <p:nvPr>
            <p:ph type="title"/>
          </p:nvPr>
        </p:nvSpPr>
        <p:spPr>
          <a:xfrm>
            <a:off x="1075944" y="136525"/>
            <a:ext cx="10515600" cy="881400"/>
          </a:xfrm>
        </p:spPr>
        <p:txBody>
          <a:bodyPr>
            <a:normAutofit fontScale="90000"/>
          </a:bodyPr>
          <a:lstStyle/>
          <a:p>
            <a:pPr algn="r"/>
            <a:r>
              <a:rPr lang="en-US" b="1" dirty="0">
                <a:latin typeface="+mn-lt"/>
              </a:rPr>
              <a:t>FR is often reduced to land use or self-sufficiency</a:t>
            </a:r>
            <a:br>
              <a:rPr lang="en-US" b="1" dirty="0">
                <a:latin typeface="+mn-lt"/>
              </a:rPr>
            </a:br>
            <a:r>
              <a:rPr lang="en-US" b="1" dirty="0">
                <a:latin typeface="+mn-lt"/>
              </a:rPr>
              <a:t>(important though both are)</a:t>
            </a:r>
            <a:endParaRPr lang="en-GB" b="1" dirty="0">
              <a:latin typeface="+mn-lt"/>
            </a:endParaRPr>
          </a:p>
        </p:txBody>
      </p:sp>
      <p:sp>
        <p:nvSpPr>
          <p:cNvPr id="4" name="Slide Number Placeholder 3">
            <a:extLst>
              <a:ext uri="{FF2B5EF4-FFF2-40B4-BE49-F238E27FC236}">
                <a16:creationId xmlns:a16="http://schemas.microsoft.com/office/drawing/2014/main" id="{FAF165A1-6766-3C4E-3E81-C5F2E9676EEB}"/>
              </a:ext>
            </a:extLst>
          </p:cNvPr>
          <p:cNvSpPr>
            <a:spLocks noGrp="1"/>
          </p:cNvSpPr>
          <p:nvPr>
            <p:ph type="sldNum" sz="quarter" idx="12"/>
          </p:nvPr>
        </p:nvSpPr>
        <p:spPr/>
        <p:txBody>
          <a:bodyPr/>
          <a:lstStyle/>
          <a:p>
            <a:fld id="{2F250E53-65D8-43E6-99E6-1696B3794435}" type="slidenum">
              <a:rPr lang="en-GB" smtClean="0"/>
              <a:t>21</a:t>
            </a:fld>
            <a:endParaRPr lang="en-GB"/>
          </a:p>
        </p:txBody>
      </p:sp>
      <p:graphicFrame>
        <p:nvGraphicFramePr>
          <p:cNvPr id="5" name="Table 4">
            <a:extLst>
              <a:ext uri="{FF2B5EF4-FFF2-40B4-BE49-F238E27FC236}">
                <a16:creationId xmlns:a16="http://schemas.microsoft.com/office/drawing/2014/main" id="{23E718E5-62FC-72BD-20AF-DF2A70244BB3}"/>
              </a:ext>
            </a:extLst>
          </p:cNvPr>
          <p:cNvGraphicFramePr>
            <a:graphicFrameLocks noGrp="1"/>
          </p:cNvGraphicFramePr>
          <p:nvPr>
            <p:extLst>
              <p:ext uri="{D42A27DB-BD31-4B8C-83A1-F6EECF244321}">
                <p14:modId xmlns:p14="http://schemas.microsoft.com/office/powerpoint/2010/main" val="2419787165"/>
              </p:ext>
            </p:extLst>
          </p:nvPr>
        </p:nvGraphicFramePr>
        <p:xfrm>
          <a:off x="6473952" y="1968837"/>
          <a:ext cx="5284176" cy="4566242"/>
        </p:xfrm>
        <a:graphic>
          <a:graphicData uri="http://schemas.openxmlformats.org/drawingml/2006/table">
            <a:tbl>
              <a:tblPr firstRow="1" firstCol="1" bandRow="1">
                <a:tableStyleId>{5C22544A-7EE6-4342-B048-85BDC9FD1C3A}</a:tableStyleId>
              </a:tblPr>
              <a:tblGrid>
                <a:gridCol w="1879901">
                  <a:extLst>
                    <a:ext uri="{9D8B030D-6E8A-4147-A177-3AD203B41FA5}">
                      <a16:colId xmlns:a16="http://schemas.microsoft.com/office/drawing/2014/main" val="215216762"/>
                    </a:ext>
                  </a:extLst>
                </a:gridCol>
                <a:gridCol w="3404275">
                  <a:extLst>
                    <a:ext uri="{9D8B030D-6E8A-4147-A177-3AD203B41FA5}">
                      <a16:colId xmlns:a16="http://schemas.microsoft.com/office/drawing/2014/main" val="832960139"/>
                    </a:ext>
                  </a:extLst>
                </a:gridCol>
              </a:tblGrid>
              <a:tr h="531770">
                <a:tc>
                  <a:txBody>
                    <a:bodyPr/>
                    <a:lstStyle/>
                    <a:p>
                      <a:pPr marL="0" marR="0">
                        <a:lnSpc>
                          <a:spcPct val="107000"/>
                        </a:lnSpc>
                        <a:spcBef>
                          <a:spcPts val="0"/>
                        </a:spcBef>
                        <a:spcAft>
                          <a:spcPts val="0"/>
                        </a:spcAft>
                      </a:pPr>
                      <a:r>
                        <a:rPr lang="en-GB" sz="1800" kern="100" dirty="0">
                          <a:effectLst/>
                        </a:rPr>
                        <a:t>Origin of destination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Percentage of total UK food consumption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563165"/>
                  </a:ext>
                </a:extLst>
              </a:tr>
              <a:tr h="443585">
                <a:tc>
                  <a:txBody>
                    <a:bodyPr/>
                    <a:lstStyle/>
                    <a:p>
                      <a:pPr marL="0" marR="0">
                        <a:lnSpc>
                          <a:spcPct val="107000"/>
                        </a:lnSpc>
                        <a:spcBef>
                          <a:spcPts val="0"/>
                        </a:spcBef>
                        <a:spcAft>
                          <a:spcPts val="0"/>
                        </a:spcAft>
                      </a:pPr>
                      <a:r>
                        <a:rPr lang="en-GB" sz="1800" kern="100">
                          <a:effectLst/>
                        </a:rPr>
                        <a:t>UK exports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-9%</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749972"/>
                  </a:ext>
                </a:extLst>
              </a:tr>
              <a:tr h="443585">
                <a:tc>
                  <a:txBody>
                    <a:bodyPr/>
                    <a:lstStyle/>
                    <a:p>
                      <a:pPr marL="0" marR="0">
                        <a:lnSpc>
                          <a:spcPct val="107000"/>
                        </a:lnSpc>
                        <a:spcBef>
                          <a:spcPts val="0"/>
                        </a:spcBef>
                        <a:spcAft>
                          <a:spcPts val="0"/>
                        </a:spcAft>
                      </a:pPr>
                      <a:r>
                        <a:rPr lang="en-GB" sz="1800" kern="100">
                          <a:effectLst/>
                        </a:rPr>
                        <a:t>UK</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58%</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969981"/>
                  </a:ext>
                </a:extLst>
              </a:tr>
              <a:tr h="443585">
                <a:tc>
                  <a:txBody>
                    <a:bodyPr/>
                    <a:lstStyle/>
                    <a:p>
                      <a:pPr marL="0" marR="0">
                        <a:lnSpc>
                          <a:spcPct val="107000"/>
                        </a:lnSpc>
                        <a:spcBef>
                          <a:spcPts val="0"/>
                        </a:spcBef>
                        <a:spcAft>
                          <a:spcPts val="0"/>
                        </a:spcAft>
                      </a:pPr>
                      <a:r>
                        <a:rPr lang="en-GB" sz="1800" kern="100" dirty="0">
                          <a:effectLst/>
                        </a:rPr>
                        <a:t>EU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23%</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377902"/>
                  </a:ext>
                </a:extLst>
              </a:tr>
              <a:tr h="443585">
                <a:tc>
                  <a:txBody>
                    <a:bodyPr/>
                    <a:lstStyle/>
                    <a:p>
                      <a:pPr marL="0" marR="0">
                        <a:lnSpc>
                          <a:spcPct val="107000"/>
                        </a:lnSpc>
                        <a:spcBef>
                          <a:spcPts val="0"/>
                        </a:spcBef>
                        <a:spcAft>
                          <a:spcPts val="0"/>
                        </a:spcAft>
                      </a:pPr>
                      <a:r>
                        <a:rPr lang="en-GB" sz="1800" kern="100">
                          <a:effectLst/>
                        </a:rPr>
                        <a:t>Rest of Europe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3%</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826311"/>
                  </a:ext>
                </a:extLst>
              </a:tr>
              <a:tr h="443585">
                <a:tc>
                  <a:txBody>
                    <a:bodyPr/>
                    <a:lstStyle/>
                    <a:p>
                      <a:pPr marL="0" marR="0">
                        <a:lnSpc>
                          <a:spcPct val="107000"/>
                        </a:lnSpc>
                        <a:spcBef>
                          <a:spcPts val="0"/>
                        </a:spcBef>
                        <a:spcAft>
                          <a:spcPts val="0"/>
                        </a:spcAft>
                      </a:pPr>
                      <a:r>
                        <a:rPr lang="en-GB" sz="1800" kern="100" dirty="0">
                          <a:effectLst/>
                        </a:rPr>
                        <a:t>Africa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4%</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969715"/>
                  </a:ext>
                </a:extLst>
              </a:tr>
              <a:tr h="443585">
                <a:tc>
                  <a:txBody>
                    <a:bodyPr/>
                    <a:lstStyle/>
                    <a:p>
                      <a:pPr marL="0" marR="0">
                        <a:lnSpc>
                          <a:spcPct val="107000"/>
                        </a:lnSpc>
                        <a:spcBef>
                          <a:spcPts val="0"/>
                        </a:spcBef>
                        <a:spcAft>
                          <a:spcPts val="0"/>
                        </a:spcAft>
                      </a:pPr>
                      <a:r>
                        <a:rPr lang="en-GB" sz="1800" kern="100">
                          <a:effectLst/>
                        </a:rPr>
                        <a:t>Asia</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4%</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5956535"/>
                  </a:ext>
                </a:extLst>
              </a:tr>
              <a:tr h="443585">
                <a:tc>
                  <a:txBody>
                    <a:bodyPr/>
                    <a:lstStyle/>
                    <a:p>
                      <a:pPr marL="0" marR="0">
                        <a:lnSpc>
                          <a:spcPct val="107000"/>
                        </a:lnSpc>
                        <a:spcBef>
                          <a:spcPts val="0"/>
                        </a:spcBef>
                        <a:spcAft>
                          <a:spcPts val="0"/>
                        </a:spcAft>
                      </a:pPr>
                      <a:r>
                        <a:rPr lang="en-GB" sz="1800" kern="100" dirty="0">
                          <a:effectLst/>
                        </a:rPr>
                        <a:t>Australasia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1%</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024354"/>
                  </a:ext>
                </a:extLst>
              </a:tr>
              <a:tr h="443585">
                <a:tc>
                  <a:txBody>
                    <a:bodyPr/>
                    <a:lstStyle/>
                    <a:p>
                      <a:pPr marL="0" marR="0">
                        <a:lnSpc>
                          <a:spcPct val="107000"/>
                        </a:lnSpc>
                        <a:spcBef>
                          <a:spcPts val="0"/>
                        </a:spcBef>
                        <a:spcAft>
                          <a:spcPts val="0"/>
                        </a:spcAft>
                      </a:pPr>
                      <a:r>
                        <a:rPr lang="en-GB" sz="1800" kern="100">
                          <a:effectLst/>
                        </a:rPr>
                        <a:t>North America</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a:effectLst/>
                        </a:rPr>
                        <a:t>3%</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351266"/>
                  </a:ext>
                </a:extLst>
              </a:tr>
              <a:tr h="443585">
                <a:tc>
                  <a:txBody>
                    <a:bodyPr/>
                    <a:lstStyle/>
                    <a:p>
                      <a:pPr marL="0" marR="0">
                        <a:lnSpc>
                          <a:spcPct val="107000"/>
                        </a:lnSpc>
                        <a:spcBef>
                          <a:spcPts val="0"/>
                        </a:spcBef>
                        <a:spcAft>
                          <a:spcPts val="0"/>
                        </a:spcAft>
                      </a:pPr>
                      <a:r>
                        <a:rPr lang="en-GB" sz="1800" kern="100">
                          <a:effectLst/>
                        </a:rPr>
                        <a:t>South America</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800" kern="100" dirty="0">
                          <a:effectLst/>
                        </a:rPr>
                        <a:t>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103844"/>
                  </a:ext>
                </a:extLst>
              </a:tr>
            </a:tbl>
          </a:graphicData>
        </a:graphic>
      </p:graphicFrame>
      <p:sp>
        <p:nvSpPr>
          <p:cNvPr id="6" name="Rectangle 1">
            <a:extLst>
              <a:ext uri="{FF2B5EF4-FFF2-40B4-BE49-F238E27FC236}">
                <a16:creationId xmlns:a16="http://schemas.microsoft.com/office/drawing/2014/main" id="{DF73BE3B-3D15-0788-F850-9826F718156E}"/>
              </a:ext>
            </a:extLst>
          </p:cNvPr>
          <p:cNvSpPr>
            <a:spLocks noChangeArrowheads="1"/>
          </p:cNvSpPr>
          <p:nvPr/>
        </p:nvSpPr>
        <p:spPr bwMode="auto">
          <a:xfrm>
            <a:off x="7099759" y="1367800"/>
            <a:ext cx="34429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Origin of food consumed within the UK, 2022</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Defra (2023) Figure 14.4</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Chart showing how land is used both in the UK and overseas to feed the UK, as a representation of the entire UK for domestic land and with additional land shown to one side for overseas land. The largest areas are for animal feed and pasture, which if added together accounts for all the land from the midlands up to the north west of Scotland, while the total land area used for cereal crops amounts to south east England and most of East Anglia">
            <a:extLst>
              <a:ext uri="{FF2B5EF4-FFF2-40B4-BE49-F238E27FC236}">
                <a16:creationId xmlns:a16="http://schemas.microsoft.com/office/drawing/2014/main" id="{B54068F4-983B-1811-CFE6-E68DFA5BF7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06" y="787356"/>
            <a:ext cx="4766174" cy="5895967"/>
          </a:xfrm>
          <a:prstGeom prst="rect">
            <a:avLst/>
          </a:prstGeom>
          <a:noFill/>
          <a:ln>
            <a:noFill/>
          </a:ln>
        </p:spPr>
      </p:pic>
    </p:spTree>
    <p:extLst>
      <p:ext uri="{BB962C8B-B14F-4D97-AF65-F5344CB8AC3E}">
        <p14:creationId xmlns:p14="http://schemas.microsoft.com/office/powerpoint/2010/main" val="337385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a:extLst>
              <a:ext uri="{FF2B5EF4-FFF2-40B4-BE49-F238E27FC236}">
                <a16:creationId xmlns:a16="http://schemas.microsoft.com/office/drawing/2014/main" id="{F85D1BF6-101F-857E-ACCC-2A8D000E6856}"/>
              </a:ext>
            </a:extLst>
          </p:cNvPr>
          <p:cNvSpPr>
            <a:spLocks noGrp="1" noChangeArrowheads="1"/>
          </p:cNvSpPr>
          <p:nvPr>
            <p:ph type="title"/>
          </p:nvPr>
        </p:nvSpPr>
        <p:spPr>
          <a:xfrm>
            <a:off x="153988" y="184113"/>
            <a:ext cx="7801292" cy="1320874"/>
          </a:xfrm>
        </p:spPr>
        <p:txBody>
          <a:bodyPr wrap="square" lIns="0" tIns="88900" rIns="0" bIns="0">
            <a:spAutoFit/>
          </a:bodyPr>
          <a:lstStyle/>
          <a:p>
            <a:pPr marL="12700">
              <a:lnSpc>
                <a:spcPts val="4750"/>
              </a:lnSpc>
              <a:spcBef>
                <a:spcPts val="700"/>
              </a:spcBef>
            </a:pPr>
            <a:r>
              <a:rPr lang="en-US" altLang="en-US" sz="4000" b="1" dirty="0">
                <a:solidFill>
                  <a:srgbClr val="000000"/>
                </a:solidFill>
                <a:latin typeface="+mn-lt"/>
              </a:rPr>
              <a:t>Food Commerce </a:t>
            </a:r>
            <a:r>
              <a:rPr lang="en-US" altLang="en-US" sz="4000" b="1" u="sng" dirty="0">
                <a:solidFill>
                  <a:srgbClr val="000000"/>
                </a:solidFill>
                <a:latin typeface="+mn-lt"/>
              </a:rPr>
              <a:t>is</a:t>
            </a:r>
            <a:r>
              <a:rPr lang="en-US" altLang="en-US" sz="4000" b="1" dirty="0">
                <a:solidFill>
                  <a:srgbClr val="000000"/>
                </a:solidFill>
                <a:latin typeface="+mn-lt"/>
              </a:rPr>
              <a:t> vulnerable: </a:t>
            </a:r>
            <a:r>
              <a:rPr lang="en-US" altLang="en-US" sz="4000" b="1" dirty="0" err="1">
                <a:solidFill>
                  <a:srgbClr val="000000"/>
                </a:solidFill>
                <a:latin typeface="+mn-lt"/>
              </a:rPr>
              <a:t>JiT</a:t>
            </a:r>
            <a:r>
              <a:rPr lang="en-US" altLang="en-US" sz="4000" b="1" dirty="0">
                <a:solidFill>
                  <a:srgbClr val="000000"/>
                </a:solidFill>
                <a:latin typeface="+mn-lt"/>
              </a:rPr>
              <a:t> logistics -  Internet of Things (IoT)</a:t>
            </a:r>
          </a:p>
        </p:txBody>
      </p:sp>
      <p:pic>
        <p:nvPicPr>
          <p:cNvPr id="55299" name="object 3">
            <a:extLst>
              <a:ext uri="{FF2B5EF4-FFF2-40B4-BE49-F238E27FC236}">
                <a16:creationId xmlns:a16="http://schemas.microsoft.com/office/drawing/2014/main" id="{243EC609-AE49-A0A1-C92B-0A9B30085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50" y="431800"/>
            <a:ext cx="43307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45425192-A8B6-8C0F-7090-1442A6385FFB}"/>
              </a:ext>
            </a:extLst>
          </p:cNvPr>
          <p:cNvSpPr txBox="1"/>
          <p:nvPr/>
        </p:nvSpPr>
        <p:spPr>
          <a:xfrm>
            <a:off x="11106150" y="6477000"/>
            <a:ext cx="155575" cy="152400"/>
          </a:xfrm>
          <a:prstGeom prst="rect">
            <a:avLst/>
          </a:prstGeom>
        </p:spPr>
        <p:txBody>
          <a:bodyPr lIns="0" tIns="0" rIns="0" bIns="0">
            <a:spAutoFit/>
          </a:bodyPr>
          <a:lstStyle/>
          <a:p>
            <a:pPr>
              <a:lnSpc>
                <a:spcPts val="1140"/>
              </a:lnSpc>
              <a:defRPr/>
            </a:pPr>
            <a:r>
              <a:rPr sz="1200" spc="-25" dirty="0">
                <a:solidFill>
                  <a:srgbClr val="888888"/>
                </a:solidFill>
                <a:latin typeface="Calibri"/>
                <a:cs typeface="Calibri"/>
              </a:rPr>
              <a:t>16</a:t>
            </a:r>
            <a:endParaRPr sz="1200">
              <a:latin typeface="Calibri"/>
              <a:cs typeface="Calibri"/>
            </a:endParaRPr>
          </a:p>
        </p:txBody>
      </p:sp>
      <p:pic>
        <p:nvPicPr>
          <p:cNvPr id="55301" name="object 5">
            <a:extLst>
              <a:ext uri="{FF2B5EF4-FFF2-40B4-BE49-F238E27FC236}">
                <a16:creationId xmlns:a16="http://schemas.microsoft.com/office/drawing/2014/main" id="{3B667204-88CE-496F-1AF4-D7A632C55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3508375"/>
            <a:ext cx="2979738"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object 6">
            <a:extLst>
              <a:ext uri="{FF2B5EF4-FFF2-40B4-BE49-F238E27FC236}">
                <a16:creationId xmlns:a16="http://schemas.microsoft.com/office/drawing/2014/main" id="{B1B06581-9812-3502-4890-16142E037EF1}"/>
              </a:ext>
            </a:extLst>
          </p:cNvPr>
          <p:cNvSpPr txBox="1">
            <a:spLocks noChangeArrowheads="1"/>
          </p:cNvSpPr>
          <p:nvPr/>
        </p:nvSpPr>
        <p:spPr bwMode="auto">
          <a:xfrm>
            <a:off x="6731000" y="5259388"/>
            <a:ext cx="214788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84175" indent="-373063">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ts val="100"/>
              </a:spcBef>
              <a:buFontTx/>
              <a:buNone/>
            </a:pPr>
            <a:r>
              <a:rPr lang="en-US" altLang="en-US" sz="2000" dirty="0">
                <a:cs typeface="Calibri" panose="020F0502020204030204" pitchFamily="34" charset="0"/>
              </a:rPr>
              <a:t>Use of satellites and space in modern war &amp; </a:t>
            </a:r>
            <a:r>
              <a:rPr lang="en-US" altLang="en-US" sz="2000" dirty="0" err="1">
                <a:cs typeface="Calibri" panose="020F0502020204030204" pitchFamily="34" charset="0"/>
              </a:rPr>
              <a:t>defence</a:t>
            </a:r>
            <a:endParaRPr lang="en-US" altLang="en-US" sz="2000" dirty="0">
              <a:cs typeface="Calibri" panose="020F0502020204030204" pitchFamily="34" charset="0"/>
            </a:endParaRPr>
          </a:p>
        </p:txBody>
      </p:sp>
      <p:sp>
        <p:nvSpPr>
          <p:cNvPr id="55303" name="object 7">
            <a:extLst>
              <a:ext uri="{FF2B5EF4-FFF2-40B4-BE49-F238E27FC236}">
                <a16:creationId xmlns:a16="http://schemas.microsoft.com/office/drawing/2014/main" id="{217E1BDB-8762-9566-4540-ED4A733A2CFC}"/>
              </a:ext>
            </a:extLst>
          </p:cNvPr>
          <p:cNvSpPr txBox="1">
            <a:spLocks noChangeArrowheads="1"/>
          </p:cNvSpPr>
          <p:nvPr/>
        </p:nvSpPr>
        <p:spPr bwMode="auto">
          <a:xfrm>
            <a:off x="7845425" y="2767013"/>
            <a:ext cx="4073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1750" rIns="0" bIns="0">
            <a:spAutoFit/>
          </a:bodyPr>
          <a:lstStyle>
            <a:lvl1pPr marL="127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ts val="250"/>
              </a:spcBef>
              <a:buFontTx/>
              <a:buNone/>
            </a:pPr>
            <a:r>
              <a:rPr lang="en-US" altLang="en-US" sz="2000">
                <a:cs typeface="Calibri" panose="020F0502020204030204" pitchFamily="34" charset="0"/>
              </a:rPr>
              <a:t>Use of satellites in modern logistics</a:t>
            </a:r>
          </a:p>
          <a:p>
            <a:pPr>
              <a:spcBef>
                <a:spcPts val="75"/>
              </a:spcBef>
              <a:buFontTx/>
              <a:buNone/>
            </a:pPr>
            <a:r>
              <a:rPr lang="en-US" altLang="en-US" sz="900" u="sng">
                <a:solidFill>
                  <a:srgbClr val="0562C1"/>
                </a:solidFill>
                <a:cs typeface="Calibri" panose="020F0502020204030204" pitchFamily="34" charset="0"/>
                <a:hlinkClick r:id="rId4"/>
              </a:rPr>
              <a:t>http://maersk.com/en/the-maersk-group/about-us/publications/group-annual-</a:t>
            </a:r>
            <a:r>
              <a:rPr lang="en-US" altLang="en-US" sz="900">
                <a:solidFill>
                  <a:srgbClr val="0562C1"/>
                </a:solidFill>
                <a:cs typeface="Calibri" panose="020F0502020204030204" pitchFamily="34" charset="0"/>
                <a:hlinkClick r:id="rId4"/>
              </a:rPr>
              <a:t> </a:t>
            </a:r>
            <a:r>
              <a:rPr lang="en-US" altLang="en-US" sz="900" u="sng">
                <a:solidFill>
                  <a:srgbClr val="0562C1"/>
                </a:solidFill>
                <a:cs typeface="Calibri" panose="020F0502020204030204" pitchFamily="34" charset="0"/>
                <a:hlinkClick r:id="rId4"/>
              </a:rPr>
              <a:t>magazine/2015/smart-containers-listen-and-talk</a:t>
            </a:r>
            <a:r>
              <a:rPr lang="en-US" altLang="en-US" sz="900">
                <a:solidFill>
                  <a:srgbClr val="0562C1"/>
                </a:solidFill>
                <a:cs typeface="Calibri" panose="020F0502020204030204" pitchFamily="34" charset="0"/>
                <a:hlinkClick r:id="rId4"/>
              </a:rPr>
              <a:t> </a:t>
            </a:r>
            <a:r>
              <a:rPr lang="en-US" altLang="en-US" sz="900">
                <a:cs typeface="Calibri" panose="020F0502020204030204" pitchFamily="34" charset="0"/>
                <a:hlinkClick r:id="rId4"/>
              </a:rPr>
              <a:t>/ </a:t>
            </a:r>
            <a:r>
              <a:rPr lang="en-US" altLang="en-US" sz="900" u="sng">
                <a:solidFill>
                  <a:srgbClr val="0562C1"/>
                </a:solidFill>
                <a:cs typeface="Calibri" panose="020F0502020204030204" pitchFamily="34" charset="0"/>
                <a:hlinkClick r:id="rId5"/>
              </a:rPr>
              <a:t>https://pic.twitter.com/Y7RB6ovqFd</a:t>
            </a:r>
            <a:endParaRPr lang="en-US" altLang="en-US" sz="900">
              <a:cs typeface="Calibri" panose="020F0502020204030204" pitchFamily="34" charset="0"/>
            </a:endParaRPr>
          </a:p>
        </p:txBody>
      </p:sp>
      <p:pic>
        <p:nvPicPr>
          <p:cNvPr id="55304" name="object 8">
            <a:extLst>
              <a:ext uri="{FF2B5EF4-FFF2-40B4-BE49-F238E27FC236}">
                <a16:creationId xmlns:a16="http://schemas.microsoft.com/office/drawing/2014/main" id="{E4570F24-724F-5781-3103-CCCA1A49D7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917700"/>
            <a:ext cx="588803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object 9">
            <a:extLst>
              <a:ext uri="{FF2B5EF4-FFF2-40B4-BE49-F238E27FC236}">
                <a16:creationId xmlns:a16="http://schemas.microsoft.com/office/drawing/2014/main" id="{B5F30682-81C4-7C94-571B-1DA9A27DB059}"/>
              </a:ext>
            </a:extLst>
          </p:cNvPr>
          <p:cNvSpPr txBox="1">
            <a:spLocks noChangeArrowheads="1"/>
          </p:cNvSpPr>
          <p:nvPr/>
        </p:nvSpPr>
        <p:spPr bwMode="auto">
          <a:xfrm>
            <a:off x="212725" y="5762625"/>
            <a:ext cx="415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ts val="100"/>
              </a:spcBef>
              <a:buFontTx/>
              <a:buNone/>
            </a:pPr>
            <a:r>
              <a:rPr lang="en-US" altLang="en-US" sz="1100">
                <a:cs typeface="Calibri" panose="020F0502020204030204" pitchFamily="34" charset="0"/>
              </a:rPr>
              <a:t>Source: Gharehgazli, Iakovou, et al (2017) </a:t>
            </a:r>
            <a:r>
              <a:rPr lang="en-US" altLang="en-US" sz="1100" u="sng">
                <a:solidFill>
                  <a:srgbClr val="0562C1"/>
                </a:solidFill>
                <a:cs typeface="Calibri" panose="020F0502020204030204" pitchFamily="34" charset="0"/>
                <a:hlinkClick r:id="rId7"/>
              </a:rPr>
              <a:t>https://www.sciencedirect.com/science/article/pii/S2210539517300901</a:t>
            </a:r>
            <a:endParaRPr lang="en-US" altLang="en-US" sz="1100">
              <a:cs typeface="Calibri" panose="020F0502020204030204" pitchFamily="34" charset="0"/>
            </a:endParaRPr>
          </a:p>
        </p:txBody>
      </p:sp>
      <p:grpSp>
        <p:nvGrpSpPr>
          <p:cNvPr id="55306" name="object 10">
            <a:extLst>
              <a:ext uri="{FF2B5EF4-FFF2-40B4-BE49-F238E27FC236}">
                <a16:creationId xmlns:a16="http://schemas.microsoft.com/office/drawing/2014/main" id="{BAEE3D14-9995-C3DB-1D8D-0E79D7CD283E}"/>
              </a:ext>
            </a:extLst>
          </p:cNvPr>
          <p:cNvGrpSpPr>
            <a:grpSpLocks/>
          </p:cNvGrpSpPr>
          <p:nvPr/>
        </p:nvGrpSpPr>
        <p:grpSpPr bwMode="auto">
          <a:xfrm>
            <a:off x="0" y="1633538"/>
            <a:ext cx="8277225" cy="5224462"/>
            <a:chOff x="3" y="1633884"/>
            <a:chExt cx="8276590" cy="5224145"/>
          </a:xfrm>
        </p:grpSpPr>
        <p:sp>
          <p:nvSpPr>
            <p:cNvPr id="55308" name="object 11">
              <a:extLst>
                <a:ext uri="{FF2B5EF4-FFF2-40B4-BE49-F238E27FC236}">
                  <a16:creationId xmlns:a16="http://schemas.microsoft.com/office/drawing/2014/main" id="{E9BAFAF9-AD7C-956F-E92F-9B859436CB2B}"/>
                </a:ext>
              </a:extLst>
            </p:cNvPr>
            <p:cNvSpPr>
              <a:spLocks/>
            </p:cNvSpPr>
            <p:nvPr/>
          </p:nvSpPr>
          <p:spPr bwMode="auto">
            <a:xfrm>
              <a:off x="6001842" y="2402319"/>
              <a:ext cx="2275205" cy="2263140"/>
            </a:xfrm>
            <a:custGeom>
              <a:avLst/>
              <a:gdLst>
                <a:gd name="T0" fmla="*/ 1042771 w 2275204"/>
                <a:gd name="T1" fmla="*/ 1280185 h 2263140"/>
                <a:gd name="T2" fmla="*/ 1018095 w 2275204"/>
                <a:gd name="T3" fmla="*/ 1290205 h 2263140"/>
                <a:gd name="T4" fmla="*/ 1028115 w 2275204"/>
                <a:gd name="T5" fmla="*/ 1314907 h 2263140"/>
                <a:gd name="T6" fmla="*/ 1052791 w 2275204"/>
                <a:gd name="T7" fmla="*/ 1304886 h 2263140"/>
                <a:gd name="T8" fmla="*/ 1142861 w 2275204"/>
                <a:gd name="T9" fmla="*/ 928217 h 2263140"/>
                <a:gd name="T10" fmla="*/ 993114 w 2275204"/>
                <a:gd name="T11" fmla="*/ 880389 h 2263140"/>
                <a:gd name="T12" fmla="*/ 901928 w 2275204"/>
                <a:gd name="T13" fmla="*/ 1007021 h 2263140"/>
                <a:gd name="T14" fmla="*/ 990701 w 2275204"/>
                <a:gd name="T15" fmla="*/ 901433 h 2263140"/>
                <a:gd name="T16" fmla="*/ 1140765 w 2275204"/>
                <a:gd name="T17" fmla="*/ 962431 h 2263140"/>
                <a:gd name="T18" fmla="*/ 1079817 w 2275204"/>
                <a:gd name="T19" fmla="*/ 1112621 h 2263140"/>
                <a:gd name="T20" fmla="*/ 1044663 w 2275204"/>
                <a:gd name="T21" fmla="*/ 1231595 h 2263140"/>
                <a:gd name="T22" fmla="*/ 1159041 w 2275204"/>
                <a:gd name="T23" fmla="*/ 1056690 h 2263140"/>
                <a:gd name="T24" fmla="*/ 1380021 w 2275204"/>
                <a:gd name="T25" fmla="*/ 1004417 h 2263140"/>
                <a:gd name="T26" fmla="*/ 1361822 w 2275204"/>
                <a:gd name="T27" fmla="*/ 1189609 h 2263140"/>
                <a:gd name="T28" fmla="*/ 1274725 w 2275204"/>
                <a:gd name="T29" fmla="*/ 1339189 h 2263140"/>
                <a:gd name="T30" fmla="*/ 1125283 w 2275204"/>
                <a:gd name="T31" fmla="*/ 1426362 h 2263140"/>
                <a:gd name="T32" fmla="*/ 945210 w 2275204"/>
                <a:gd name="T33" fmla="*/ 1426362 h 2263140"/>
                <a:gd name="T34" fmla="*/ 795769 w 2275204"/>
                <a:gd name="T35" fmla="*/ 1339189 h 2263140"/>
                <a:gd name="T36" fmla="*/ 708672 w 2275204"/>
                <a:gd name="T37" fmla="*/ 1189609 h 2263140"/>
                <a:gd name="T38" fmla="*/ 708761 w 2275204"/>
                <a:gd name="T39" fmla="*/ 1009446 h 2263140"/>
                <a:gd name="T40" fmla="*/ 795883 w 2275204"/>
                <a:gd name="T41" fmla="*/ 859942 h 2263140"/>
                <a:gd name="T42" fmla="*/ 945261 w 2275204"/>
                <a:gd name="T43" fmla="*/ 772731 h 2263140"/>
                <a:gd name="T44" fmla="*/ 1125283 w 2275204"/>
                <a:gd name="T45" fmla="*/ 772655 h 2263140"/>
                <a:gd name="T46" fmla="*/ 1274725 w 2275204"/>
                <a:gd name="T47" fmla="*/ 859815 h 2263140"/>
                <a:gd name="T48" fmla="*/ 1361822 w 2275204"/>
                <a:gd name="T49" fmla="*/ 1009396 h 2263140"/>
                <a:gd name="T50" fmla="*/ 1344042 w 2275204"/>
                <a:gd name="T51" fmla="*/ 918972 h 2263140"/>
                <a:gd name="T52" fmla="*/ 1215899 w 2275204"/>
                <a:gd name="T53" fmla="*/ 790613 h 2263140"/>
                <a:gd name="T54" fmla="*/ 1035570 w 2275204"/>
                <a:gd name="T55" fmla="*/ 741705 h 2263140"/>
                <a:gd name="T56" fmla="*/ 896099 w 2275204"/>
                <a:gd name="T57" fmla="*/ 769823 h 2263140"/>
                <a:gd name="T58" fmla="*/ 752246 w 2275204"/>
                <a:gd name="T59" fmla="*/ 880859 h 2263140"/>
                <a:gd name="T60" fmla="*/ 681012 w 2275204"/>
                <a:gd name="T61" fmla="*/ 1050950 h 2263140"/>
                <a:gd name="T62" fmla="*/ 705853 w 2275204"/>
                <a:gd name="T63" fmla="*/ 1238770 h 2263140"/>
                <a:gd name="T64" fmla="*/ 816800 w 2275204"/>
                <a:gd name="T65" fmla="*/ 1382750 h 2263140"/>
                <a:gd name="T66" fmla="*/ 986739 w 2275204"/>
                <a:gd name="T67" fmla="*/ 1454048 h 2263140"/>
                <a:gd name="T68" fmla="*/ 1174408 w 2275204"/>
                <a:gd name="T69" fmla="*/ 1429194 h 2263140"/>
                <a:gd name="T70" fmla="*/ 1318261 w 2275204"/>
                <a:gd name="T71" fmla="*/ 1318145 h 2263140"/>
                <a:gd name="T72" fmla="*/ 1389482 w 2275204"/>
                <a:gd name="T73" fmla="*/ 1148054 h 2263140"/>
                <a:gd name="T74" fmla="*/ 1574432 w 2275204"/>
                <a:gd name="T75" fmla="*/ 2298 h 2263140"/>
                <a:gd name="T76" fmla="*/ 1168642 w 2275204"/>
                <a:gd name="T77" fmla="*/ 54000 h 2263140"/>
                <a:gd name="T78" fmla="*/ 1185622 w 2275204"/>
                <a:gd name="T79" fmla="*/ 90525 h 2263140"/>
                <a:gd name="T80" fmla="*/ 7327 w 2275204"/>
                <a:gd name="T81" fmla="*/ 817918 h 2263140"/>
                <a:gd name="T82" fmla="*/ 26136 w 2275204"/>
                <a:gd name="T83" fmla="*/ 853554 h 2263140"/>
                <a:gd name="T84" fmla="*/ 1291908 w 2275204"/>
                <a:gd name="T85" fmla="*/ 290283 h 2263140"/>
                <a:gd name="T86" fmla="*/ 1310539 w 2275204"/>
                <a:gd name="T87" fmla="*/ 325564 h 2263140"/>
                <a:gd name="T88" fmla="*/ 1386053 w 2275204"/>
                <a:gd name="T89" fmla="*/ 285686 h 2263140"/>
                <a:gd name="T90" fmla="*/ 1967434 w 2275204"/>
                <a:gd name="T91" fmla="*/ 1974075 h 2263140"/>
                <a:gd name="T92" fmla="*/ 1847558 w 2275204"/>
                <a:gd name="T93" fmla="*/ 1941461 h 2263140"/>
                <a:gd name="T94" fmla="*/ 2039151 w 2275204"/>
                <a:gd name="T95" fmla="*/ 2131085 h 2263140"/>
                <a:gd name="T96" fmla="*/ 168757 w 2275204"/>
                <a:gd name="T97" fmla="*/ 1492529 h 2263140"/>
                <a:gd name="T98" fmla="*/ 194779 w 2275204"/>
                <a:gd name="T99" fmla="*/ 1541246 h 2263140"/>
                <a:gd name="T100" fmla="*/ 1759573 w 2275204"/>
                <a:gd name="T101" fmla="*/ 2192718 h 2263140"/>
                <a:gd name="T102" fmla="*/ 1840472 w 2275204"/>
                <a:gd name="T103" fmla="*/ 2260104 h 2263140"/>
                <a:gd name="T104" fmla="*/ 2274660 w 2275204"/>
                <a:gd name="T105" fmla="*/ 2244674 h 2263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75204" h="2263140">
                  <a:moveTo>
                    <a:pt x="1054277" y="1297546"/>
                  </a:moveTo>
                  <a:lnTo>
                    <a:pt x="1052791" y="1290205"/>
                  </a:lnTo>
                  <a:lnTo>
                    <a:pt x="1048766" y="1284224"/>
                  </a:lnTo>
                  <a:lnTo>
                    <a:pt x="1042771" y="1280185"/>
                  </a:lnTo>
                  <a:lnTo>
                    <a:pt x="1035443" y="1278699"/>
                  </a:lnTo>
                  <a:lnTo>
                    <a:pt x="1028115" y="1280185"/>
                  </a:lnTo>
                  <a:lnTo>
                    <a:pt x="1022134" y="1284224"/>
                  </a:lnTo>
                  <a:lnTo>
                    <a:pt x="1018095" y="1290205"/>
                  </a:lnTo>
                  <a:lnTo>
                    <a:pt x="1016622" y="1297546"/>
                  </a:lnTo>
                  <a:lnTo>
                    <a:pt x="1018095" y="1304886"/>
                  </a:lnTo>
                  <a:lnTo>
                    <a:pt x="1022134" y="1310868"/>
                  </a:lnTo>
                  <a:lnTo>
                    <a:pt x="1028115" y="1314907"/>
                  </a:lnTo>
                  <a:lnTo>
                    <a:pt x="1035443" y="1316393"/>
                  </a:lnTo>
                  <a:lnTo>
                    <a:pt x="1042771" y="1314907"/>
                  </a:lnTo>
                  <a:lnTo>
                    <a:pt x="1048766" y="1310868"/>
                  </a:lnTo>
                  <a:lnTo>
                    <a:pt x="1052791" y="1304886"/>
                  </a:lnTo>
                  <a:lnTo>
                    <a:pt x="1054277" y="1297546"/>
                  </a:lnTo>
                  <a:close/>
                </a:path>
                <a:path w="2275204" h="2263140">
                  <a:moveTo>
                    <a:pt x="1168577" y="1007033"/>
                  </a:moveTo>
                  <a:lnTo>
                    <a:pt x="1161783" y="964857"/>
                  </a:lnTo>
                  <a:lnTo>
                    <a:pt x="1142860" y="928217"/>
                  </a:lnTo>
                  <a:lnTo>
                    <a:pt x="1114005" y="899337"/>
                  </a:lnTo>
                  <a:lnTo>
                    <a:pt x="1077404" y="880389"/>
                  </a:lnTo>
                  <a:lnTo>
                    <a:pt x="1035253" y="873582"/>
                  </a:lnTo>
                  <a:lnTo>
                    <a:pt x="993114" y="880389"/>
                  </a:lnTo>
                  <a:lnTo>
                    <a:pt x="956525" y="899325"/>
                  </a:lnTo>
                  <a:lnTo>
                    <a:pt x="927658" y="928217"/>
                  </a:lnTo>
                  <a:lnTo>
                    <a:pt x="908735" y="964844"/>
                  </a:lnTo>
                  <a:lnTo>
                    <a:pt x="901928" y="1007021"/>
                  </a:lnTo>
                  <a:lnTo>
                    <a:pt x="920762" y="1007021"/>
                  </a:lnTo>
                  <a:lnTo>
                    <a:pt x="929767" y="962406"/>
                  </a:lnTo>
                  <a:lnTo>
                    <a:pt x="954303" y="925982"/>
                  </a:lnTo>
                  <a:lnTo>
                    <a:pt x="990701" y="901433"/>
                  </a:lnTo>
                  <a:lnTo>
                    <a:pt x="1035265" y="892429"/>
                  </a:lnTo>
                  <a:lnTo>
                    <a:pt x="1079830" y="901433"/>
                  </a:lnTo>
                  <a:lnTo>
                    <a:pt x="1116228" y="925995"/>
                  </a:lnTo>
                  <a:lnTo>
                    <a:pt x="1140764" y="962431"/>
                  </a:lnTo>
                  <a:lnTo>
                    <a:pt x="1149756" y="1007033"/>
                  </a:lnTo>
                  <a:lnTo>
                    <a:pt x="1140752" y="1051636"/>
                  </a:lnTo>
                  <a:lnTo>
                    <a:pt x="1116215" y="1088072"/>
                  </a:lnTo>
                  <a:lnTo>
                    <a:pt x="1079817" y="1112621"/>
                  </a:lnTo>
                  <a:lnTo>
                    <a:pt x="1035253" y="1121625"/>
                  </a:lnTo>
                  <a:lnTo>
                    <a:pt x="1025829" y="1121625"/>
                  </a:lnTo>
                  <a:lnTo>
                    <a:pt x="1025829" y="1231595"/>
                  </a:lnTo>
                  <a:lnTo>
                    <a:pt x="1044663" y="1231595"/>
                  </a:lnTo>
                  <a:lnTo>
                    <a:pt x="1044663" y="1140142"/>
                  </a:lnTo>
                  <a:lnTo>
                    <a:pt x="1093470" y="1127112"/>
                  </a:lnTo>
                  <a:lnTo>
                    <a:pt x="1132801" y="1098003"/>
                  </a:lnTo>
                  <a:lnTo>
                    <a:pt x="1159040" y="1056690"/>
                  </a:lnTo>
                  <a:lnTo>
                    <a:pt x="1168577" y="1007033"/>
                  </a:lnTo>
                  <a:close/>
                </a:path>
                <a:path w="2275204" h="2263140">
                  <a:moveTo>
                    <a:pt x="1392745" y="1099502"/>
                  </a:moveTo>
                  <a:lnTo>
                    <a:pt x="1389507" y="1050975"/>
                  </a:lnTo>
                  <a:lnTo>
                    <a:pt x="1380020" y="1004417"/>
                  </a:lnTo>
                  <a:lnTo>
                    <a:pt x="1373924" y="986828"/>
                  </a:lnTo>
                  <a:lnTo>
                    <a:pt x="1373924" y="1099502"/>
                  </a:lnTo>
                  <a:lnTo>
                    <a:pt x="1370825" y="1145501"/>
                  </a:lnTo>
                  <a:lnTo>
                    <a:pt x="1361821" y="1189609"/>
                  </a:lnTo>
                  <a:lnTo>
                    <a:pt x="1347304" y="1231442"/>
                  </a:lnTo>
                  <a:lnTo>
                    <a:pt x="1327683" y="1270584"/>
                  </a:lnTo>
                  <a:lnTo>
                    <a:pt x="1303350" y="1306639"/>
                  </a:lnTo>
                  <a:lnTo>
                    <a:pt x="1274724" y="1339189"/>
                  </a:lnTo>
                  <a:lnTo>
                    <a:pt x="1242199" y="1367840"/>
                  </a:lnTo>
                  <a:lnTo>
                    <a:pt x="1206182" y="1392186"/>
                  </a:lnTo>
                  <a:lnTo>
                    <a:pt x="1167079" y="1411833"/>
                  </a:lnTo>
                  <a:lnTo>
                    <a:pt x="1125283" y="1426362"/>
                  </a:lnTo>
                  <a:lnTo>
                    <a:pt x="1081201" y="1435366"/>
                  </a:lnTo>
                  <a:lnTo>
                    <a:pt x="1035253" y="1438465"/>
                  </a:lnTo>
                  <a:lnTo>
                    <a:pt x="989291" y="1435366"/>
                  </a:lnTo>
                  <a:lnTo>
                    <a:pt x="945210" y="1426362"/>
                  </a:lnTo>
                  <a:lnTo>
                    <a:pt x="903427" y="1411833"/>
                  </a:lnTo>
                  <a:lnTo>
                    <a:pt x="864311" y="1392186"/>
                  </a:lnTo>
                  <a:lnTo>
                    <a:pt x="828294" y="1367840"/>
                  </a:lnTo>
                  <a:lnTo>
                    <a:pt x="795769" y="1339189"/>
                  </a:lnTo>
                  <a:lnTo>
                    <a:pt x="767143" y="1306639"/>
                  </a:lnTo>
                  <a:lnTo>
                    <a:pt x="742823" y="1270584"/>
                  </a:lnTo>
                  <a:lnTo>
                    <a:pt x="723188" y="1231442"/>
                  </a:lnTo>
                  <a:lnTo>
                    <a:pt x="708672" y="1189609"/>
                  </a:lnTo>
                  <a:lnTo>
                    <a:pt x="699668" y="1145501"/>
                  </a:lnTo>
                  <a:lnTo>
                    <a:pt x="696582" y="1099502"/>
                  </a:lnTo>
                  <a:lnTo>
                    <a:pt x="699719" y="1053528"/>
                  </a:lnTo>
                  <a:lnTo>
                    <a:pt x="708761" y="1009446"/>
                  </a:lnTo>
                  <a:lnTo>
                    <a:pt x="723303" y="967638"/>
                  </a:lnTo>
                  <a:lnTo>
                    <a:pt x="742937" y="928509"/>
                  </a:lnTo>
                  <a:lnTo>
                    <a:pt x="767270" y="892479"/>
                  </a:lnTo>
                  <a:lnTo>
                    <a:pt x="795883" y="859942"/>
                  </a:lnTo>
                  <a:lnTo>
                    <a:pt x="828408" y="831291"/>
                  </a:lnTo>
                  <a:lnTo>
                    <a:pt x="864400" y="806932"/>
                  </a:lnTo>
                  <a:lnTo>
                    <a:pt x="903490" y="787285"/>
                  </a:lnTo>
                  <a:lnTo>
                    <a:pt x="945261" y="772731"/>
                  </a:lnTo>
                  <a:lnTo>
                    <a:pt x="989317" y="763689"/>
                  </a:lnTo>
                  <a:lnTo>
                    <a:pt x="1035253" y="760539"/>
                  </a:lnTo>
                  <a:lnTo>
                    <a:pt x="1081201" y="763638"/>
                  </a:lnTo>
                  <a:lnTo>
                    <a:pt x="1125283" y="772655"/>
                  </a:lnTo>
                  <a:lnTo>
                    <a:pt x="1167079" y="787184"/>
                  </a:lnTo>
                  <a:lnTo>
                    <a:pt x="1206182" y="806818"/>
                  </a:lnTo>
                  <a:lnTo>
                    <a:pt x="1242199" y="831164"/>
                  </a:lnTo>
                  <a:lnTo>
                    <a:pt x="1274724" y="859815"/>
                  </a:lnTo>
                  <a:lnTo>
                    <a:pt x="1303350" y="892378"/>
                  </a:lnTo>
                  <a:lnTo>
                    <a:pt x="1327683" y="928420"/>
                  </a:lnTo>
                  <a:lnTo>
                    <a:pt x="1347304" y="967562"/>
                  </a:lnTo>
                  <a:lnTo>
                    <a:pt x="1361821" y="1009396"/>
                  </a:lnTo>
                  <a:lnTo>
                    <a:pt x="1370825" y="1053503"/>
                  </a:lnTo>
                  <a:lnTo>
                    <a:pt x="1373924" y="1099502"/>
                  </a:lnTo>
                  <a:lnTo>
                    <a:pt x="1373924" y="986828"/>
                  </a:lnTo>
                  <a:lnTo>
                    <a:pt x="1344041" y="918972"/>
                  </a:lnTo>
                  <a:lnTo>
                    <a:pt x="1318387" y="880922"/>
                  </a:lnTo>
                  <a:lnTo>
                    <a:pt x="1288199" y="846556"/>
                  </a:lnTo>
                  <a:lnTo>
                    <a:pt x="1253896" y="816317"/>
                  </a:lnTo>
                  <a:lnTo>
                    <a:pt x="1215898" y="790613"/>
                  </a:lnTo>
                  <a:lnTo>
                    <a:pt x="1174648" y="769861"/>
                  </a:lnTo>
                  <a:lnTo>
                    <a:pt x="1130554" y="754519"/>
                  </a:lnTo>
                  <a:lnTo>
                    <a:pt x="1084059" y="744982"/>
                  </a:lnTo>
                  <a:lnTo>
                    <a:pt x="1035570" y="741705"/>
                  </a:lnTo>
                  <a:lnTo>
                    <a:pt x="1035253" y="741705"/>
                  </a:lnTo>
                  <a:lnTo>
                    <a:pt x="986739" y="744969"/>
                  </a:lnTo>
                  <a:lnTo>
                    <a:pt x="940219" y="754481"/>
                  </a:lnTo>
                  <a:lnTo>
                    <a:pt x="896099" y="769823"/>
                  </a:lnTo>
                  <a:lnTo>
                    <a:pt x="854811" y="790549"/>
                  </a:lnTo>
                  <a:lnTo>
                    <a:pt x="816800" y="816254"/>
                  </a:lnTo>
                  <a:lnTo>
                    <a:pt x="782459" y="846493"/>
                  </a:lnTo>
                  <a:lnTo>
                    <a:pt x="752246" y="880859"/>
                  </a:lnTo>
                  <a:lnTo>
                    <a:pt x="726567" y="918908"/>
                  </a:lnTo>
                  <a:lnTo>
                    <a:pt x="705853" y="960234"/>
                  </a:lnTo>
                  <a:lnTo>
                    <a:pt x="690524" y="1004392"/>
                  </a:lnTo>
                  <a:lnTo>
                    <a:pt x="681012" y="1050950"/>
                  </a:lnTo>
                  <a:lnTo>
                    <a:pt x="677748" y="1099502"/>
                  </a:lnTo>
                  <a:lnTo>
                    <a:pt x="681012" y="1148054"/>
                  </a:lnTo>
                  <a:lnTo>
                    <a:pt x="690524" y="1194625"/>
                  </a:lnTo>
                  <a:lnTo>
                    <a:pt x="705853" y="1238770"/>
                  </a:lnTo>
                  <a:lnTo>
                    <a:pt x="726567" y="1280096"/>
                  </a:lnTo>
                  <a:lnTo>
                    <a:pt x="752246" y="1318145"/>
                  </a:lnTo>
                  <a:lnTo>
                    <a:pt x="782459" y="1352511"/>
                  </a:lnTo>
                  <a:lnTo>
                    <a:pt x="816800" y="1382750"/>
                  </a:lnTo>
                  <a:lnTo>
                    <a:pt x="854811" y="1408455"/>
                  </a:lnTo>
                  <a:lnTo>
                    <a:pt x="896099" y="1429194"/>
                  </a:lnTo>
                  <a:lnTo>
                    <a:pt x="940219" y="1444523"/>
                  </a:lnTo>
                  <a:lnTo>
                    <a:pt x="986739" y="1454048"/>
                  </a:lnTo>
                  <a:lnTo>
                    <a:pt x="1035253" y="1457312"/>
                  </a:lnTo>
                  <a:lnTo>
                    <a:pt x="1083754" y="1454048"/>
                  </a:lnTo>
                  <a:lnTo>
                    <a:pt x="1130287" y="1444523"/>
                  </a:lnTo>
                  <a:lnTo>
                    <a:pt x="1174407" y="1429194"/>
                  </a:lnTo>
                  <a:lnTo>
                    <a:pt x="1215682" y="1408455"/>
                  </a:lnTo>
                  <a:lnTo>
                    <a:pt x="1253705" y="1382750"/>
                  </a:lnTo>
                  <a:lnTo>
                    <a:pt x="1288034" y="1352511"/>
                  </a:lnTo>
                  <a:lnTo>
                    <a:pt x="1318260" y="1318145"/>
                  </a:lnTo>
                  <a:lnTo>
                    <a:pt x="1343939" y="1280096"/>
                  </a:lnTo>
                  <a:lnTo>
                    <a:pt x="1364653" y="1238770"/>
                  </a:lnTo>
                  <a:lnTo>
                    <a:pt x="1379969" y="1194625"/>
                  </a:lnTo>
                  <a:lnTo>
                    <a:pt x="1389481" y="1148054"/>
                  </a:lnTo>
                  <a:lnTo>
                    <a:pt x="1392745" y="1099502"/>
                  </a:lnTo>
                  <a:close/>
                </a:path>
                <a:path w="2275204" h="2263140">
                  <a:moveTo>
                    <a:pt x="1583143" y="21132"/>
                  </a:moveTo>
                  <a:lnTo>
                    <a:pt x="1582623" y="9740"/>
                  </a:lnTo>
                  <a:lnTo>
                    <a:pt x="1574431" y="2298"/>
                  </a:lnTo>
                  <a:lnTo>
                    <a:pt x="1557578" y="0"/>
                  </a:lnTo>
                  <a:lnTo>
                    <a:pt x="1243279" y="15328"/>
                  </a:lnTo>
                  <a:lnTo>
                    <a:pt x="1202791" y="27038"/>
                  </a:lnTo>
                  <a:lnTo>
                    <a:pt x="1168641" y="54000"/>
                  </a:lnTo>
                  <a:lnTo>
                    <a:pt x="1160068" y="69392"/>
                  </a:lnTo>
                  <a:lnTo>
                    <a:pt x="1160589" y="80784"/>
                  </a:lnTo>
                  <a:lnTo>
                    <a:pt x="1168781" y="88226"/>
                  </a:lnTo>
                  <a:lnTo>
                    <a:pt x="1185621" y="90525"/>
                  </a:lnTo>
                  <a:lnTo>
                    <a:pt x="1385760" y="80746"/>
                  </a:lnTo>
                  <a:lnTo>
                    <a:pt x="41579" y="790397"/>
                  </a:lnTo>
                  <a:lnTo>
                    <a:pt x="21628" y="803465"/>
                  </a:lnTo>
                  <a:lnTo>
                    <a:pt x="7327" y="817918"/>
                  </a:lnTo>
                  <a:lnTo>
                    <a:pt x="0" y="832027"/>
                  </a:lnTo>
                  <a:lnTo>
                    <a:pt x="939" y="844080"/>
                  </a:lnTo>
                  <a:lnTo>
                    <a:pt x="10350" y="851649"/>
                  </a:lnTo>
                  <a:lnTo>
                    <a:pt x="26136" y="853554"/>
                  </a:lnTo>
                  <a:lnTo>
                    <a:pt x="46139" y="849909"/>
                  </a:lnTo>
                  <a:lnTo>
                    <a:pt x="68186" y="840803"/>
                  </a:lnTo>
                  <a:lnTo>
                    <a:pt x="1412379" y="131089"/>
                  </a:lnTo>
                  <a:lnTo>
                    <a:pt x="1291907" y="290283"/>
                  </a:lnTo>
                  <a:lnTo>
                    <a:pt x="1284541" y="304723"/>
                  </a:lnTo>
                  <a:lnTo>
                    <a:pt x="1285582" y="316179"/>
                  </a:lnTo>
                  <a:lnTo>
                    <a:pt x="1294447" y="323494"/>
                  </a:lnTo>
                  <a:lnTo>
                    <a:pt x="1310538" y="325564"/>
                  </a:lnTo>
                  <a:lnTo>
                    <a:pt x="1331099" y="321716"/>
                  </a:lnTo>
                  <a:lnTo>
                    <a:pt x="1352156" y="312928"/>
                  </a:lnTo>
                  <a:lnTo>
                    <a:pt x="1371282" y="300494"/>
                  </a:lnTo>
                  <a:lnTo>
                    <a:pt x="1386052" y="285686"/>
                  </a:lnTo>
                  <a:lnTo>
                    <a:pt x="1575447" y="35331"/>
                  </a:lnTo>
                  <a:lnTo>
                    <a:pt x="1583143" y="21132"/>
                  </a:lnTo>
                  <a:close/>
                </a:path>
                <a:path w="2275204" h="2263140">
                  <a:moveTo>
                    <a:pt x="2274659" y="2244674"/>
                  </a:moveTo>
                  <a:lnTo>
                    <a:pt x="1967433" y="1974075"/>
                  </a:lnTo>
                  <a:lnTo>
                    <a:pt x="1921459" y="1948865"/>
                  </a:lnTo>
                  <a:lnTo>
                    <a:pt x="1868220" y="1938528"/>
                  </a:lnTo>
                  <a:lnTo>
                    <a:pt x="1866417" y="1938578"/>
                  </a:lnTo>
                  <a:lnTo>
                    <a:pt x="1847557" y="1941461"/>
                  </a:lnTo>
                  <a:lnTo>
                    <a:pt x="1838388" y="1949170"/>
                  </a:lnTo>
                  <a:lnTo>
                    <a:pt x="1839404" y="1960562"/>
                  </a:lnTo>
                  <a:lnTo>
                    <a:pt x="1851761" y="1975053"/>
                  </a:lnTo>
                  <a:lnTo>
                    <a:pt x="2039150" y="2131085"/>
                  </a:lnTo>
                  <a:lnTo>
                    <a:pt x="241007" y="1499463"/>
                  </a:lnTo>
                  <a:lnTo>
                    <a:pt x="212178" y="1491703"/>
                  </a:lnTo>
                  <a:lnTo>
                    <a:pt x="187210" y="1489405"/>
                  </a:lnTo>
                  <a:lnTo>
                    <a:pt x="168757" y="1492529"/>
                  </a:lnTo>
                  <a:lnTo>
                    <a:pt x="159410" y="1501000"/>
                  </a:lnTo>
                  <a:lnTo>
                    <a:pt x="161404" y="1513459"/>
                  </a:lnTo>
                  <a:lnTo>
                    <a:pt x="173863" y="1527429"/>
                  </a:lnTo>
                  <a:lnTo>
                    <a:pt x="194779" y="1541246"/>
                  </a:lnTo>
                  <a:lnTo>
                    <a:pt x="222123" y="1553235"/>
                  </a:lnTo>
                  <a:lnTo>
                    <a:pt x="2020328" y="2184831"/>
                  </a:lnTo>
                  <a:lnTo>
                    <a:pt x="1778355" y="2189429"/>
                  </a:lnTo>
                  <a:lnTo>
                    <a:pt x="1759572" y="2192718"/>
                  </a:lnTo>
                  <a:lnTo>
                    <a:pt x="1750822" y="2200897"/>
                  </a:lnTo>
                  <a:lnTo>
                    <a:pt x="1752536" y="2212746"/>
                  </a:lnTo>
                  <a:lnTo>
                    <a:pt x="1786712" y="2241219"/>
                  </a:lnTo>
                  <a:lnTo>
                    <a:pt x="1840471" y="2260104"/>
                  </a:lnTo>
                  <a:lnTo>
                    <a:pt x="1866150" y="2262555"/>
                  </a:lnTo>
                  <a:lnTo>
                    <a:pt x="2246630" y="2255266"/>
                  </a:lnTo>
                  <a:lnTo>
                    <a:pt x="2265489" y="2252383"/>
                  </a:lnTo>
                  <a:lnTo>
                    <a:pt x="2274659" y="22446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55309" name="object 12">
              <a:extLst>
                <a:ext uri="{FF2B5EF4-FFF2-40B4-BE49-F238E27FC236}">
                  <a16:creationId xmlns:a16="http://schemas.microsoft.com/office/drawing/2014/main" id="{578BC403-D94B-CFF9-8BE5-0CD53499F4CD}"/>
                </a:ext>
              </a:extLst>
            </p:cNvPr>
            <p:cNvSpPr>
              <a:spLocks/>
            </p:cNvSpPr>
            <p:nvPr/>
          </p:nvSpPr>
          <p:spPr bwMode="auto">
            <a:xfrm>
              <a:off x="0" y="1633892"/>
              <a:ext cx="6315075" cy="5224145"/>
            </a:xfrm>
            <a:custGeom>
              <a:avLst/>
              <a:gdLst>
                <a:gd name="T0" fmla="*/ 6243637 w 6315075"/>
                <a:gd name="T1" fmla="*/ 2396159 h 5224145"/>
                <a:gd name="T2" fmla="*/ 6052464 w 6315075"/>
                <a:gd name="T3" fmla="*/ 1952637 h 5224145"/>
                <a:gd name="T4" fmla="*/ 5921794 w 6315075"/>
                <a:gd name="T5" fmla="*/ 1467243 h 5224145"/>
                <a:gd name="T6" fmla="*/ 5907392 w 6315075"/>
                <a:gd name="T7" fmla="*/ 1042924 h 5224145"/>
                <a:gd name="T8" fmla="*/ 5727027 w 6315075"/>
                <a:gd name="T9" fmla="*/ 563041 h 5224145"/>
                <a:gd name="T10" fmla="*/ 5534787 w 6315075"/>
                <a:gd name="T11" fmla="*/ 272516 h 5224145"/>
                <a:gd name="T12" fmla="*/ 5105311 w 6315075"/>
                <a:gd name="T13" fmla="*/ 46443 h 5224145"/>
                <a:gd name="T14" fmla="*/ 4149509 w 6315075"/>
                <a:gd name="T15" fmla="*/ 26276 h 5224145"/>
                <a:gd name="T16" fmla="*/ 3678986 w 6315075"/>
                <a:gd name="T17" fmla="*/ 83883 h 5224145"/>
                <a:gd name="T18" fmla="*/ 3259226 w 6315075"/>
                <a:gd name="T19" fmla="*/ 42837 h 5224145"/>
                <a:gd name="T20" fmla="*/ 2751632 w 6315075"/>
                <a:gd name="T21" fmla="*/ 55079 h 5224145"/>
                <a:gd name="T22" fmla="*/ 1579473 w 6315075"/>
                <a:gd name="T23" fmla="*/ 73088 h 5224145"/>
                <a:gd name="T24" fmla="*/ 734555 w 6315075"/>
                <a:gd name="T25" fmla="*/ 148310 h 5224145"/>
                <a:gd name="T26" fmla="*/ 383184 w 6315075"/>
                <a:gd name="T27" fmla="*/ 211315 h 5224145"/>
                <a:gd name="T28" fmla="*/ 379958 w 6315075"/>
                <a:gd name="T29" fmla="*/ 216001 h 5224145"/>
                <a:gd name="T30" fmla="*/ 370738 w 6315075"/>
                <a:gd name="T31" fmla="*/ 443826 h 5224145"/>
                <a:gd name="T32" fmla="*/ 416306 w 6315075"/>
                <a:gd name="T33" fmla="*/ 491401 h 5224145"/>
                <a:gd name="T34" fmla="*/ 179793 w 6315075"/>
                <a:gd name="T35" fmla="*/ 783348 h 5224145"/>
                <a:gd name="T36" fmla="*/ 60985 w 6315075"/>
                <a:gd name="T37" fmla="*/ 1140841 h 5224145"/>
                <a:gd name="T38" fmla="*/ 57035 w 6315075"/>
                <a:gd name="T39" fmla="*/ 1761121 h 5224145"/>
                <a:gd name="T40" fmla="*/ 95199 w 6315075"/>
                <a:gd name="T41" fmla="*/ 2223719 h 5224145"/>
                <a:gd name="T42" fmla="*/ 131191 w 6315075"/>
                <a:gd name="T43" fmla="*/ 2376716 h 5224145"/>
                <a:gd name="T44" fmla="*/ 137668 w 6315075"/>
                <a:gd name="T45" fmla="*/ 3375355 h 5224145"/>
                <a:gd name="T46" fmla="*/ 0 w 6315075"/>
                <a:gd name="T47" fmla="*/ 4526712 h 5224145"/>
                <a:gd name="T48" fmla="*/ 108508 w 6315075"/>
                <a:gd name="T49" fmla="*/ 4991405 h 5224145"/>
                <a:gd name="T50" fmla="*/ 111023 w 6315075"/>
                <a:gd name="T51" fmla="*/ 5001488 h 5224145"/>
                <a:gd name="T52" fmla="*/ 384162 w 6315075"/>
                <a:gd name="T53" fmla="*/ 5224107 h 5224145"/>
                <a:gd name="T54" fmla="*/ 451599 w 6315075"/>
                <a:gd name="T55" fmla="*/ 4983835 h 5224145"/>
                <a:gd name="T56" fmla="*/ 308305 w 6315075"/>
                <a:gd name="T57" fmla="*/ 4751629 h 5224145"/>
                <a:gd name="T58" fmla="*/ 154952 w 6315075"/>
                <a:gd name="T59" fmla="*/ 4455007 h 5224145"/>
                <a:gd name="T60" fmla="*/ 161785 w 6315075"/>
                <a:gd name="T61" fmla="*/ 3928313 h 5224145"/>
                <a:gd name="T62" fmla="*/ 301104 w 6315075"/>
                <a:gd name="T63" fmla="*/ 3222358 h 5224145"/>
                <a:gd name="T64" fmla="*/ 216154 w 6315075"/>
                <a:gd name="T65" fmla="*/ 2071077 h 5224145"/>
                <a:gd name="T66" fmla="*/ 170078 w 6315075"/>
                <a:gd name="T67" fmla="*/ 1716125 h 5224145"/>
                <a:gd name="T68" fmla="*/ 177990 w 6315075"/>
                <a:gd name="T69" fmla="*/ 1283754 h 5224145"/>
                <a:gd name="T70" fmla="*/ 311188 w 6315075"/>
                <a:gd name="T71" fmla="*/ 968400 h 5224145"/>
                <a:gd name="T72" fmla="*/ 540156 w 6315075"/>
                <a:gd name="T73" fmla="*/ 669239 h 5224145"/>
                <a:gd name="T74" fmla="*/ 1156830 w 6315075"/>
                <a:gd name="T75" fmla="*/ 330123 h 5224145"/>
                <a:gd name="T76" fmla="*/ 2142147 w 6315075"/>
                <a:gd name="T77" fmla="*/ 281152 h 5224145"/>
                <a:gd name="T78" fmla="*/ 2932722 w 6315075"/>
                <a:gd name="T79" fmla="*/ 259918 h 5224145"/>
                <a:gd name="T80" fmla="*/ 3446068 w 6315075"/>
                <a:gd name="T81" fmla="*/ 293039 h 5224145"/>
                <a:gd name="T82" fmla="*/ 3931361 w 6315075"/>
                <a:gd name="T83" fmla="*/ 328320 h 5224145"/>
                <a:gd name="T84" fmla="*/ 4035387 w 6315075"/>
                <a:gd name="T85" fmla="*/ 283679 h 5224145"/>
                <a:gd name="T86" fmla="*/ 4934674 w 6315075"/>
                <a:gd name="T87" fmla="*/ 249834 h 5224145"/>
                <a:gd name="T88" fmla="*/ 5388991 w 6315075"/>
                <a:gd name="T89" fmla="*/ 462597 h 5224145"/>
                <a:gd name="T90" fmla="*/ 5583758 w 6315075"/>
                <a:gd name="T91" fmla="*/ 685431 h 5224145"/>
                <a:gd name="T92" fmla="*/ 5788952 w 6315075"/>
                <a:gd name="T93" fmla="*/ 1202397 h 5224145"/>
                <a:gd name="T94" fmla="*/ 5802998 w 6315075"/>
                <a:gd name="T95" fmla="*/ 1653476 h 5224145"/>
                <a:gd name="T96" fmla="*/ 5944476 w 6315075"/>
                <a:gd name="T97" fmla="*/ 2168639 h 5224145"/>
                <a:gd name="T98" fmla="*/ 6135636 w 6315075"/>
                <a:gd name="T99" fmla="*/ 2612148 h 5224145"/>
                <a:gd name="T100" fmla="*/ 6202959 w 6315075"/>
                <a:gd name="T101" fmla="*/ 3134156 h 5224145"/>
                <a:gd name="T102" fmla="*/ 6069393 w 6315075"/>
                <a:gd name="T103" fmla="*/ 3522230 h 5224145"/>
                <a:gd name="T104" fmla="*/ 5937999 w 6315075"/>
                <a:gd name="T105" fmla="*/ 3973677 h 5224145"/>
                <a:gd name="T106" fmla="*/ 5385384 w 6315075"/>
                <a:gd name="T107" fmla="*/ 4298759 h 5224145"/>
                <a:gd name="T108" fmla="*/ 4801476 w 6315075"/>
                <a:gd name="T109" fmla="*/ 4661281 h 5224145"/>
                <a:gd name="T110" fmla="*/ 4265434 w 6315075"/>
                <a:gd name="T111" fmla="*/ 4956480 h 5224145"/>
                <a:gd name="T112" fmla="*/ 3408616 w 6315075"/>
                <a:gd name="T113" fmla="*/ 5224107 h 5224145"/>
                <a:gd name="T114" fmla="*/ 4748187 w 6315075"/>
                <a:gd name="T115" fmla="*/ 4985994 h 5224145"/>
                <a:gd name="T116" fmla="*/ 5095951 w 6315075"/>
                <a:gd name="T117" fmla="*/ 4722126 h 5224145"/>
                <a:gd name="T118" fmla="*/ 5959589 w 6315075"/>
                <a:gd name="T119" fmla="*/ 4265269 h 5224145"/>
                <a:gd name="T120" fmla="*/ 6114389 w 6315075"/>
                <a:gd name="T121" fmla="*/ 3999242 h 5224145"/>
                <a:gd name="T122" fmla="*/ 6272073 w 6315075"/>
                <a:gd name="T123" fmla="*/ 3533406 h 5224145"/>
                <a:gd name="T124" fmla="*/ 6314554 w 6315075"/>
                <a:gd name="T125" fmla="*/ 2940481 h 52241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15075" h="5224145">
                  <a:moveTo>
                    <a:pt x="6314554" y="2940481"/>
                  </a:moveTo>
                  <a:lnTo>
                    <a:pt x="6294755" y="2679471"/>
                  </a:lnTo>
                  <a:lnTo>
                    <a:pt x="6279273" y="2581922"/>
                  </a:lnTo>
                  <a:lnTo>
                    <a:pt x="6272428" y="2537282"/>
                  </a:lnTo>
                  <a:lnTo>
                    <a:pt x="6256947" y="2446197"/>
                  </a:lnTo>
                  <a:lnTo>
                    <a:pt x="6243637" y="2396159"/>
                  </a:lnTo>
                  <a:lnTo>
                    <a:pt x="6229591" y="2358364"/>
                  </a:lnTo>
                  <a:lnTo>
                    <a:pt x="6164796" y="2228761"/>
                  </a:lnTo>
                  <a:lnTo>
                    <a:pt x="6105385" y="2112111"/>
                  </a:lnTo>
                  <a:lnTo>
                    <a:pt x="6072276" y="2024646"/>
                  </a:lnTo>
                  <a:lnTo>
                    <a:pt x="6061468" y="1988642"/>
                  </a:lnTo>
                  <a:lnTo>
                    <a:pt x="6052464" y="1952637"/>
                  </a:lnTo>
                  <a:lnTo>
                    <a:pt x="6020790" y="1787029"/>
                  </a:lnTo>
                  <a:lnTo>
                    <a:pt x="5991276" y="1630438"/>
                  </a:lnTo>
                  <a:lnTo>
                    <a:pt x="5973991" y="1572488"/>
                  </a:lnTo>
                  <a:lnTo>
                    <a:pt x="5956351" y="1529638"/>
                  </a:lnTo>
                  <a:lnTo>
                    <a:pt x="5934748" y="1488960"/>
                  </a:lnTo>
                  <a:lnTo>
                    <a:pt x="5921794" y="1467243"/>
                  </a:lnTo>
                  <a:lnTo>
                    <a:pt x="5921794" y="1326959"/>
                  </a:lnTo>
                  <a:lnTo>
                    <a:pt x="5921070" y="1316888"/>
                  </a:lnTo>
                  <a:lnTo>
                    <a:pt x="5913145" y="1252435"/>
                  </a:lnTo>
                  <a:lnTo>
                    <a:pt x="5910262" y="1214513"/>
                  </a:lnTo>
                  <a:lnTo>
                    <a:pt x="5910262" y="1094397"/>
                  </a:lnTo>
                  <a:lnTo>
                    <a:pt x="5907392" y="1042924"/>
                  </a:lnTo>
                  <a:lnTo>
                    <a:pt x="5901271" y="1005116"/>
                  </a:lnTo>
                  <a:lnTo>
                    <a:pt x="5891911" y="967676"/>
                  </a:lnTo>
                  <a:lnTo>
                    <a:pt x="5879312" y="931316"/>
                  </a:lnTo>
                  <a:lnTo>
                    <a:pt x="5779236" y="716762"/>
                  </a:lnTo>
                  <a:lnTo>
                    <a:pt x="5744667" y="617397"/>
                  </a:lnTo>
                  <a:lnTo>
                    <a:pt x="5727027" y="563041"/>
                  </a:lnTo>
                  <a:lnTo>
                    <a:pt x="5691746" y="469442"/>
                  </a:lnTo>
                  <a:lnTo>
                    <a:pt x="5672671" y="429831"/>
                  </a:lnTo>
                  <a:lnTo>
                    <a:pt x="5642788" y="382676"/>
                  </a:lnTo>
                  <a:lnTo>
                    <a:pt x="5602833" y="334073"/>
                  </a:lnTo>
                  <a:lnTo>
                    <a:pt x="5570080" y="302044"/>
                  </a:lnTo>
                  <a:lnTo>
                    <a:pt x="5534787" y="272516"/>
                  </a:lnTo>
                  <a:lnTo>
                    <a:pt x="5496992" y="246595"/>
                  </a:lnTo>
                  <a:lnTo>
                    <a:pt x="5465673" y="228231"/>
                  </a:lnTo>
                  <a:lnTo>
                    <a:pt x="5282793" y="115557"/>
                  </a:lnTo>
                  <a:lnTo>
                    <a:pt x="5225554" y="87477"/>
                  </a:lnTo>
                  <a:lnTo>
                    <a:pt x="5166144" y="64071"/>
                  </a:lnTo>
                  <a:lnTo>
                    <a:pt x="5105311" y="46443"/>
                  </a:lnTo>
                  <a:lnTo>
                    <a:pt x="5042674" y="33845"/>
                  </a:lnTo>
                  <a:lnTo>
                    <a:pt x="4790313" y="4673"/>
                  </a:lnTo>
                  <a:lnTo>
                    <a:pt x="4683391" y="0"/>
                  </a:lnTo>
                  <a:lnTo>
                    <a:pt x="4575391" y="0"/>
                  </a:lnTo>
                  <a:lnTo>
                    <a:pt x="4265066" y="12242"/>
                  </a:lnTo>
                  <a:lnTo>
                    <a:pt x="4149509" y="26276"/>
                  </a:lnTo>
                  <a:lnTo>
                    <a:pt x="4034675" y="45351"/>
                  </a:lnTo>
                  <a:lnTo>
                    <a:pt x="3927386" y="67678"/>
                  </a:lnTo>
                  <a:lnTo>
                    <a:pt x="3875189" y="84239"/>
                  </a:lnTo>
                  <a:lnTo>
                    <a:pt x="3835133" y="105270"/>
                  </a:lnTo>
                  <a:lnTo>
                    <a:pt x="3828745" y="104762"/>
                  </a:lnTo>
                  <a:lnTo>
                    <a:pt x="3678986" y="83883"/>
                  </a:lnTo>
                  <a:lnTo>
                    <a:pt x="3609505" y="77038"/>
                  </a:lnTo>
                  <a:lnTo>
                    <a:pt x="3581793" y="76682"/>
                  </a:lnTo>
                  <a:lnTo>
                    <a:pt x="3483876" y="76682"/>
                  </a:lnTo>
                  <a:lnTo>
                    <a:pt x="3396030" y="66230"/>
                  </a:lnTo>
                  <a:lnTo>
                    <a:pt x="3356076" y="58318"/>
                  </a:lnTo>
                  <a:lnTo>
                    <a:pt x="3259226" y="42837"/>
                  </a:lnTo>
                  <a:lnTo>
                    <a:pt x="3070225" y="37439"/>
                  </a:lnTo>
                  <a:lnTo>
                    <a:pt x="2962224" y="37439"/>
                  </a:lnTo>
                  <a:lnTo>
                    <a:pt x="2898876" y="37795"/>
                  </a:lnTo>
                  <a:lnTo>
                    <a:pt x="2824708" y="43916"/>
                  </a:lnTo>
                  <a:lnTo>
                    <a:pt x="2766758" y="52920"/>
                  </a:lnTo>
                  <a:lnTo>
                    <a:pt x="2751632" y="55079"/>
                  </a:lnTo>
                  <a:lnTo>
                    <a:pt x="2553817" y="76022"/>
                  </a:lnTo>
                  <a:lnTo>
                    <a:pt x="2380475" y="74879"/>
                  </a:lnTo>
                  <a:lnTo>
                    <a:pt x="2250148" y="65163"/>
                  </a:lnTo>
                  <a:lnTo>
                    <a:pt x="1970786" y="57238"/>
                  </a:lnTo>
                  <a:lnTo>
                    <a:pt x="1848751" y="57238"/>
                  </a:lnTo>
                  <a:lnTo>
                    <a:pt x="1579473" y="73088"/>
                  </a:lnTo>
                  <a:lnTo>
                    <a:pt x="1428635" y="84239"/>
                  </a:lnTo>
                  <a:lnTo>
                    <a:pt x="1233512" y="96113"/>
                  </a:lnTo>
                  <a:lnTo>
                    <a:pt x="1135240" y="105473"/>
                  </a:lnTo>
                  <a:lnTo>
                    <a:pt x="1048829" y="114122"/>
                  </a:lnTo>
                  <a:lnTo>
                    <a:pt x="923556" y="127076"/>
                  </a:lnTo>
                  <a:lnTo>
                    <a:pt x="734555" y="148310"/>
                  </a:lnTo>
                  <a:lnTo>
                    <a:pt x="555625" y="172072"/>
                  </a:lnTo>
                  <a:lnTo>
                    <a:pt x="400469" y="205562"/>
                  </a:lnTo>
                  <a:lnTo>
                    <a:pt x="384987" y="210591"/>
                  </a:lnTo>
                  <a:lnTo>
                    <a:pt x="384632" y="210591"/>
                  </a:lnTo>
                  <a:lnTo>
                    <a:pt x="383908" y="211315"/>
                  </a:lnTo>
                  <a:lnTo>
                    <a:pt x="383184" y="211315"/>
                  </a:lnTo>
                  <a:lnTo>
                    <a:pt x="382117" y="212407"/>
                  </a:lnTo>
                  <a:lnTo>
                    <a:pt x="382117" y="212763"/>
                  </a:lnTo>
                  <a:lnTo>
                    <a:pt x="380669" y="214198"/>
                  </a:lnTo>
                  <a:lnTo>
                    <a:pt x="380669" y="214566"/>
                  </a:lnTo>
                  <a:lnTo>
                    <a:pt x="379958" y="215290"/>
                  </a:lnTo>
                  <a:lnTo>
                    <a:pt x="379958" y="216001"/>
                  </a:lnTo>
                  <a:lnTo>
                    <a:pt x="379590" y="216357"/>
                  </a:lnTo>
                  <a:lnTo>
                    <a:pt x="379590" y="216725"/>
                  </a:lnTo>
                  <a:lnTo>
                    <a:pt x="379234" y="217081"/>
                  </a:lnTo>
                  <a:lnTo>
                    <a:pt x="379234" y="227838"/>
                  </a:lnTo>
                  <a:lnTo>
                    <a:pt x="370738" y="227838"/>
                  </a:lnTo>
                  <a:lnTo>
                    <a:pt x="370738" y="443826"/>
                  </a:lnTo>
                  <a:lnTo>
                    <a:pt x="418477" y="443826"/>
                  </a:lnTo>
                  <a:lnTo>
                    <a:pt x="418477" y="453593"/>
                  </a:lnTo>
                  <a:lnTo>
                    <a:pt x="420281" y="462241"/>
                  </a:lnTo>
                  <a:lnTo>
                    <a:pt x="423951" y="476935"/>
                  </a:lnTo>
                  <a:lnTo>
                    <a:pt x="422071" y="480961"/>
                  </a:lnTo>
                  <a:lnTo>
                    <a:pt x="416306" y="491401"/>
                  </a:lnTo>
                  <a:lnTo>
                    <a:pt x="413080" y="496443"/>
                  </a:lnTo>
                  <a:lnTo>
                    <a:pt x="362673" y="564121"/>
                  </a:lnTo>
                  <a:lnTo>
                    <a:pt x="328841" y="610552"/>
                  </a:lnTo>
                  <a:lnTo>
                    <a:pt x="263677" y="684364"/>
                  </a:lnTo>
                  <a:lnTo>
                    <a:pt x="203187" y="752398"/>
                  </a:lnTo>
                  <a:lnTo>
                    <a:pt x="179793" y="783348"/>
                  </a:lnTo>
                  <a:lnTo>
                    <a:pt x="154228" y="828001"/>
                  </a:lnTo>
                  <a:lnTo>
                    <a:pt x="107797" y="936726"/>
                  </a:lnTo>
                  <a:lnTo>
                    <a:pt x="93395" y="979919"/>
                  </a:lnTo>
                  <a:lnTo>
                    <a:pt x="80429" y="1023480"/>
                  </a:lnTo>
                  <a:lnTo>
                    <a:pt x="69989" y="1067752"/>
                  </a:lnTo>
                  <a:lnTo>
                    <a:pt x="60985" y="1140841"/>
                  </a:lnTo>
                  <a:lnTo>
                    <a:pt x="59918" y="1168196"/>
                  </a:lnTo>
                  <a:lnTo>
                    <a:pt x="55956" y="1227239"/>
                  </a:lnTo>
                  <a:lnTo>
                    <a:pt x="52362" y="1361884"/>
                  </a:lnTo>
                  <a:lnTo>
                    <a:pt x="52362" y="1577873"/>
                  </a:lnTo>
                  <a:lnTo>
                    <a:pt x="54876" y="1628279"/>
                  </a:lnTo>
                  <a:lnTo>
                    <a:pt x="57035" y="1761121"/>
                  </a:lnTo>
                  <a:lnTo>
                    <a:pt x="62077" y="1932114"/>
                  </a:lnTo>
                  <a:lnTo>
                    <a:pt x="69634" y="2095195"/>
                  </a:lnTo>
                  <a:lnTo>
                    <a:pt x="77546" y="2140559"/>
                  </a:lnTo>
                  <a:lnTo>
                    <a:pt x="82588" y="2159990"/>
                  </a:lnTo>
                  <a:lnTo>
                    <a:pt x="92316" y="2204275"/>
                  </a:lnTo>
                  <a:lnTo>
                    <a:pt x="95199" y="2223719"/>
                  </a:lnTo>
                  <a:lnTo>
                    <a:pt x="103466" y="2268715"/>
                  </a:lnTo>
                  <a:lnTo>
                    <a:pt x="108140" y="2287079"/>
                  </a:lnTo>
                  <a:lnTo>
                    <a:pt x="113906" y="2305075"/>
                  </a:lnTo>
                  <a:lnTo>
                    <a:pt x="124714" y="2342870"/>
                  </a:lnTo>
                  <a:lnTo>
                    <a:pt x="128308" y="2359799"/>
                  </a:lnTo>
                  <a:lnTo>
                    <a:pt x="131191" y="2376716"/>
                  </a:lnTo>
                  <a:lnTo>
                    <a:pt x="154228" y="2586964"/>
                  </a:lnTo>
                  <a:lnTo>
                    <a:pt x="193281" y="2997428"/>
                  </a:lnTo>
                  <a:lnTo>
                    <a:pt x="193116" y="3006369"/>
                  </a:lnTo>
                  <a:lnTo>
                    <a:pt x="184835" y="3098152"/>
                  </a:lnTo>
                  <a:lnTo>
                    <a:pt x="172961" y="3189960"/>
                  </a:lnTo>
                  <a:lnTo>
                    <a:pt x="137668" y="3375355"/>
                  </a:lnTo>
                  <a:lnTo>
                    <a:pt x="90512" y="3559327"/>
                  </a:lnTo>
                  <a:lnTo>
                    <a:pt x="77190" y="3609352"/>
                  </a:lnTo>
                  <a:lnTo>
                    <a:pt x="53797" y="3712311"/>
                  </a:lnTo>
                  <a:lnTo>
                    <a:pt x="18148" y="3871798"/>
                  </a:lnTo>
                  <a:lnTo>
                    <a:pt x="0" y="3947909"/>
                  </a:lnTo>
                  <a:lnTo>
                    <a:pt x="0" y="4526712"/>
                  </a:lnTo>
                  <a:lnTo>
                    <a:pt x="9156" y="4551477"/>
                  </a:lnTo>
                  <a:lnTo>
                    <a:pt x="46951" y="4670996"/>
                  </a:lnTo>
                  <a:lnTo>
                    <a:pt x="87274" y="4795202"/>
                  </a:lnTo>
                  <a:lnTo>
                    <a:pt x="105270" y="4838395"/>
                  </a:lnTo>
                  <a:lnTo>
                    <a:pt x="108508" y="4844770"/>
                  </a:lnTo>
                  <a:lnTo>
                    <a:pt x="108508" y="4991405"/>
                  </a:lnTo>
                  <a:lnTo>
                    <a:pt x="108864" y="4992471"/>
                  </a:lnTo>
                  <a:lnTo>
                    <a:pt x="108864" y="4993919"/>
                  </a:lnTo>
                  <a:lnTo>
                    <a:pt x="109232" y="4995354"/>
                  </a:lnTo>
                  <a:lnTo>
                    <a:pt x="109232" y="4996446"/>
                  </a:lnTo>
                  <a:lnTo>
                    <a:pt x="110312" y="5000396"/>
                  </a:lnTo>
                  <a:lnTo>
                    <a:pt x="111023" y="5001488"/>
                  </a:lnTo>
                  <a:lnTo>
                    <a:pt x="111391" y="5002923"/>
                  </a:lnTo>
                  <a:lnTo>
                    <a:pt x="224790" y="5113439"/>
                  </a:lnTo>
                  <a:lnTo>
                    <a:pt x="262953" y="5144033"/>
                  </a:lnTo>
                  <a:lnTo>
                    <a:pt x="302920" y="5172837"/>
                  </a:lnTo>
                  <a:lnTo>
                    <a:pt x="343598" y="5199837"/>
                  </a:lnTo>
                  <a:lnTo>
                    <a:pt x="384162" y="5224107"/>
                  </a:lnTo>
                  <a:lnTo>
                    <a:pt x="1034897" y="5224107"/>
                  </a:lnTo>
                  <a:lnTo>
                    <a:pt x="961720" y="5203444"/>
                  </a:lnTo>
                  <a:lnTo>
                    <a:pt x="849744" y="5166360"/>
                  </a:lnTo>
                  <a:lnTo>
                    <a:pt x="536549" y="5032438"/>
                  </a:lnTo>
                  <a:lnTo>
                    <a:pt x="493712" y="5009032"/>
                  </a:lnTo>
                  <a:lnTo>
                    <a:pt x="451599" y="4983835"/>
                  </a:lnTo>
                  <a:lnTo>
                    <a:pt x="410921" y="4956835"/>
                  </a:lnTo>
                  <a:lnTo>
                    <a:pt x="370954" y="4928044"/>
                  </a:lnTo>
                  <a:lnTo>
                    <a:pt x="350075" y="4911293"/>
                  </a:lnTo>
                  <a:lnTo>
                    <a:pt x="350075" y="4770005"/>
                  </a:lnTo>
                  <a:lnTo>
                    <a:pt x="343598" y="4768189"/>
                  </a:lnTo>
                  <a:lnTo>
                    <a:pt x="308305" y="4751629"/>
                  </a:lnTo>
                  <a:lnTo>
                    <a:pt x="278434" y="4726800"/>
                  </a:lnTo>
                  <a:lnTo>
                    <a:pt x="255384" y="4696193"/>
                  </a:lnTo>
                  <a:lnTo>
                    <a:pt x="233426" y="4662005"/>
                  </a:lnTo>
                  <a:lnTo>
                    <a:pt x="213271" y="4622393"/>
                  </a:lnTo>
                  <a:lnTo>
                    <a:pt x="195262" y="4579201"/>
                  </a:lnTo>
                  <a:lnTo>
                    <a:pt x="154952" y="4455007"/>
                  </a:lnTo>
                  <a:lnTo>
                    <a:pt x="117157" y="4335475"/>
                  </a:lnTo>
                  <a:lnTo>
                    <a:pt x="107429" y="4309199"/>
                  </a:lnTo>
                  <a:lnTo>
                    <a:pt x="89662" y="4247185"/>
                  </a:lnTo>
                  <a:lnTo>
                    <a:pt x="96266" y="4213072"/>
                  </a:lnTo>
                  <a:lnTo>
                    <a:pt x="126149" y="4087799"/>
                  </a:lnTo>
                  <a:lnTo>
                    <a:pt x="161785" y="3928313"/>
                  </a:lnTo>
                  <a:lnTo>
                    <a:pt x="185191" y="3825354"/>
                  </a:lnTo>
                  <a:lnTo>
                    <a:pt x="198513" y="3775316"/>
                  </a:lnTo>
                  <a:lnTo>
                    <a:pt x="245668" y="3591356"/>
                  </a:lnTo>
                  <a:lnTo>
                    <a:pt x="280962" y="3405962"/>
                  </a:lnTo>
                  <a:lnTo>
                    <a:pt x="292836" y="3314166"/>
                  </a:lnTo>
                  <a:lnTo>
                    <a:pt x="301104" y="3222358"/>
                  </a:lnTo>
                  <a:lnTo>
                    <a:pt x="304711" y="3033357"/>
                  </a:lnTo>
                  <a:lnTo>
                    <a:pt x="304711" y="2817355"/>
                  </a:lnTo>
                  <a:lnTo>
                    <a:pt x="262229" y="2370963"/>
                  </a:lnTo>
                  <a:lnTo>
                    <a:pt x="239191" y="2160714"/>
                  </a:lnTo>
                  <a:lnTo>
                    <a:pt x="221907" y="2089086"/>
                  </a:lnTo>
                  <a:lnTo>
                    <a:pt x="216154" y="2071077"/>
                  </a:lnTo>
                  <a:lnTo>
                    <a:pt x="211467" y="2052726"/>
                  </a:lnTo>
                  <a:lnTo>
                    <a:pt x="203187" y="2007730"/>
                  </a:lnTo>
                  <a:lnTo>
                    <a:pt x="200304" y="1988286"/>
                  </a:lnTo>
                  <a:lnTo>
                    <a:pt x="190588" y="1944001"/>
                  </a:lnTo>
                  <a:lnTo>
                    <a:pt x="177634" y="1879193"/>
                  </a:lnTo>
                  <a:lnTo>
                    <a:pt x="170078" y="1716125"/>
                  </a:lnTo>
                  <a:lnTo>
                    <a:pt x="165036" y="1545120"/>
                  </a:lnTo>
                  <a:lnTo>
                    <a:pt x="163588" y="1456512"/>
                  </a:lnTo>
                  <a:lnTo>
                    <a:pt x="163944" y="1443240"/>
                  </a:lnTo>
                  <a:lnTo>
                    <a:pt x="167919" y="1384198"/>
                  </a:lnTo>
                  <a:lnTo>
                    <a:pt x="168986" y="1356842"/>
                  </a:lnTo>
                  <a:lnTo>
                    <a:pt x="177990" y="1283754"/>
                  </a:lnTo>
                  <a:lnTo>
                    <a:pt x="188429" y="1239481"/>
                  </a:lnTo>
                  <a:lnTo>
                    <a:pt x="201396" y="1195920"/>
                  </a:lnTo>
                  <a:lnTo>
                    <a:pt x="215798" y="1152715"/>
                  </a:lnTo>
                  <a:lnTo>
                    <a:pt x="262229" y="1044003"/>
                  </a:lnTo>
                  <a:lnTo>
                    <a:pt x="287794" y="999363"/>
                  </a:lnTo>
                  <a:lnTo>
                    <a:pt x="311188" y="968400"/>
                  </a:lnTo>
                  <a:lnTo>
                    <a:pt x="371678" y="900366"/>
                  </a:lnTo>
                  <a:lnTo>
                    <a:pt x="436829" y="826554"/>
                  </a:lnTo>
                  <a:lnTo>
                    <a:pt x="470674" y="780122"/>
                  </a:lnTo>
                  <a:lnTo>
                    <a:pt x="521068" y="712444"/>
                  </a:lnTo>
                  <a:lnTo>
                    <a:pt x="524319" y="707402"/>
                  </a:lnTo>
                  <a:lnTo>
                    <a:pt x="540156" y="669239"/>
                  </a:lnTo>
                  <a:lnTo>
                    <a:pt x="545553" y="616686"/>
                  </a:lnTo>
                  <a:lnTo>
                    <a:pt x="545553" y="413486"/>
                  </a:lnTo>
                  <a:lnTo>
                    <a:pt x="663638" y="388086"/>
                  </a:lnTo>
                  <a:lnTo>
                    <a:pt x="842543" y="364324"/>
                  </a:lnTo>
                  <a:lnTo>
                    <a:pt x="1031557" y="343077"/>
                  </a:lnTo>
                  <a:lnTo>
                    <a:pt x="1156830" y="330123"/>
                  </a:lnTo>
                  <a:lnTo>
                    <a:pt x="1243241" y="321475"/>
                  </a:lnTo>
                  <a:lnTo>
                    <a:pt x="1341513" y="312115"/>
                  </a:lnTo>
                  <a:lnTo>
                    <a:pt x="1536636" y="300240"/>
                  </a:lnTo>
                  <a:lnTo>
                    <a:pt x="1687474" y="289077"/>
                  </a:lnTo>
                  <a:lnTo>
                    <a:pt x="1926196" y="275031"/>
                  </a:lnTo>
                  <a:lnTo>
                    <a:pt x="2142147" y="281152"/>
                  </a:lnTo>
                  <a:lnTo>
                    <a:pt x="2272474" y="290880"/>
                  </a:lnTo>
                  <a:lnTo>
                    <a:pt x="2547518" y="292671"/>
                  </a:lnTo>
                  <a:lnTo>
                    <a:pt x="2655519" y="292671"/>
                  </a:lnTo>
                  <a:lnTo>
                    <a:pt x="2859633" y="271068"/>
                  </a:lnTo>
                  <a:lnTo>
                    <a:pt x="2874759" y="268922"/>
                  </a:lnTo>
                  <a:lnTo>
                    <a:pt x="2932722" y="259918"/>
                  </a:lnTo>
                  <a:lnTo>
                    <a:pt x="2998673" y="254482"/>
                  </a:lnTo>
                  <a:lnTo>
                    <a:pt x="3151238" y="258838"/>
                  </a:lnTo>
                  <a:lnTo>
                    <a:pt x="3248075" y="274320"/>
                  </a:lnTo>
                  <a:lnTo>
                    <a:pt x="3288030" y="282244"/>
                  </a:lnTo>
                  <a:lnTo>
                    <a:pt x="3375863" y="292671"/>
                  </a:lnTo>
                  <a:lnTo>
                    <a:pt x="3446068" y="293039"/>
                  </a:lnTo>
                  <a:lnTo>
                    <a:pt x="3501504" y="293039"/>
                  </a:lnTo>
                  <a:lnTo>
                    <a:pt x="3570986" y="299872"/>
                  </a:lnTo>
                  <a:lnTo>
                    <a:pt x="3720744" y="320763"/>
                  </a:lnTo>
                  <a:lnTo>
                    <a:pt x="3817950" y="328676"/>
                  </a:lnTo>
                  <a:lnTo>
                    <a:pt x="3930269" y="328676"/>
                  </a:lnTo>
                  <a:lnTo>
                    <a:pt x="3931361" y="328320"/>
                  </a:lnTo>
                  <a:lnTo>
                    <a:pt x="3932072" y="328320"/>
                  </a:lnTo>
                  <a:lnTo>
                    <a:pt x="3933875" y="327596"/>
                  </a:lnTo>
                  <a:lnTo>
                    <a:pt x="3934587" y="327596"/>
                  </a:lnTo>
                  <a:lnTo>
                    <a:pt x="3939273" y="325081"/>
                  </a:lnTo>
                  <a:lnTo>
                    <a:pt x="3983190" y="300240"/>
                  </a:lnTo>
                  <a:lnTo>
                    <a:pt x="4035387" y="283679"/>
                  </a:lnTo>
                  <a:lnTo>
                    <a:pt x="4125023" y="264604"/>
                  </a:lnTo>
                  <a:lnTo>
                    <a:pt x="4257510" y="242277"/>
                  </a:lnTo>
                  <a:lnTo>
                    <a:pt x="4373067" y="228231"/>
                  </a:lnTo>
                  <a:lnTo>
                    <a:pt x="4626584" y="218236"/>
                  </a:lnTo>
                  <a:lnTo>
                    <a:pt x="4682312" y="220675"/>
                  </a:lnTo>
                  <a:lnTo>
                    <a:pt x="4934674" y="249834"/>
                  </a:lnTo>
                  <a:lnTo>
                    <a:pt x="4997310" y="262445"/>
                  </a:lnTo>
                  <a:lnTo>
                    <a:pt x="5058143" y="280085"/>
                  </a:lnTo>
                  <a:lnTo>
                    <a:pt x="5117554" y="303479"/>
                  </a:lnTo>
                  <a:lnTo>
                    <a:pt x="5174793" y="331558"/>
                  </a:lnTo>
                  <a:lnTo>
                    <a:pt x="5357673" y="444233"/>
                  </a:lnTo>
                  <a:lnTo>
                    <a:pt x="5388991" y="462597"/>
                  </a:lnTo>
                  <a:lnTo>
                    <a:pt x="5426786" y="488518"/>
                  </a:lnTo>
                  <a:lnTo>
                    <a:pt x="5462079" y="518045"/>
                  </a:lnTo>
                  <a:lnTo>
                    <a:pt x="5494833" y="550075"/>
                  </a:lnTo>
                  <a:lnTo>
                    <a:pt x="5534787" y="598678"/>
                  </a:lnTo>
                  <a:lnTo>
                    <a:pt x="5564670" y="645845"/>
                  </a:lnTo>
                  <a:lnTo>
                    <a:pt x="5583758" y="685431"/>
                  </a:lnTo>
                  <a:lnTo>
                    <a:pt x="5619026" y="779030"/>
                  </a:lnTo>
                  <a:lnTo>
                    <a:pt x="5636666" y="833399"/>
                  </a:lnTo>
                  <a:lnTo>
                    <a:pt x="5671236" y="932751"/>
                  </a:lnTo>
                  <a:lnTo>
                    <a:pt x="5764111" y="1129690"/>
                  </a:lnTo>
                  <a:lnTo>
                    <a:pt x="5778144" y="1165326"/>
                  </a:lnTo>
                  <a:lnTo>
                    <a:pt x="5788952" y="1202397"/>
                  </a:lnTo>
                  <a:lnTo>
                    <a:pt x="5796864" y="1239837"/>
                  </a:lnTo>
                  <a:lnTo>
                    <a:pt x="5800839" y="1284668"/>
                  </a:lnTo>
                  <a:lnTo>
                    <a:pt x="5800839" y="1411554"/>
                  </a:lnTo>
                  <a:lnTo>
                    <a:pt x="5802274" y="1430515"/>
                  </a:lnTo>
                  <a:lnTo>
                    <a:pt x="5802274" y="1646643"/>
                  </a:lnTo>
                  <a:lnTo>
                    <a:pt x="5802998" y="1653476"/>
                  </a:lnTo>
                  <a:lnTo>
                    <a:pt x="5826747" y="1704962"/>
                  </a:lnTo>
                  <a:lnTo>
                    <a:pt x="5837910" y="1725117"/>
                  </a:lnTo>
                  <a:lnTo>
                    <a:pt x="5857710" y="1766887"/>
                  </a:lnTo>
                  <a:lnTo>
                    <a:pt x="5883262" y="1846440"/>
                  </a:lnTo>
                  <a:lnTo>
                    <a:pt x="5912790" y="2003044"/>
                  </a:lnTo>
                  <a:lnTo>
                    <a:pt x="5944476" y="2168639"/>
                  </a:lnTo>
                  <a:lnTo>
                    <a:pt x="5953468" y="2204643"/>
                  </a:lnTo>
                  <a:lnTo>
                    <a:pt x="5964275" y="2240635"/>
                  </a:lnTo>
                  <a:lnTo>
                    <a:pt x="5997397" y="2328113"/>
                  </a:lnTo>
                  <a:lnTo>
                    <a:pt x="6056782" y="2444762"/>
                  </a:lnTo>
                  <a:lnTo>
                    <a:pt x="6121590" y="2574353"/>
                  </a:lnTo>
                  <a:lnTo>
                    <a:pt x="6135636" y="2612148"/>
                  </a:lnTo>
                  <a:lnTo>
                    <a:pt x="6148946" y="2662199"/>
                  </a:lnTo>
                  <a:lnTo>
                    <a:pt x="6164440" y="2753283"/>
                  </a:lnTo>
                  <a:lnTo>
                    <a:pt x="6171273" y="2797911"/>
                  </a:lnTo>
                  <a:lnTo>
                    <a:pt x="6186741" y="2895485"/>
                  </a:lnTo>
                  <a:lnTo>
                    <a:pt x="6203772" y="3119742"/>
                  </a:lnTo>
                  <a:lnTo>
                    <a:pt x="6202959" y="3134156"/>
                  </a:lnTo>
                  <a:lnTo>
                    <a:pt x="6191072" y="3229927"/>
                  </a:lnTo>
                  <a:lnTo>
                    <a:pt x="6177750" y="3281400"/>
                  </a:lnTo>
                  <a:lnTo>
                    <a:pt x="6164072" y="3317392"/>
                  </a:lnTo>
                  <a:lnTo>
                    <a:pt x="6124105" y="3400196"/>
                  </a:lnTo>
                  <a:lnTo>
                    <a:pt x="6107188" y="3432238"/>
                  </a:lnTo>
                  <a:lnTo>
                    <a:pt x="6069393" y="3522230"/>
                  </a:lnTo>
                  <a:lnTo>
                    <a:pt x="6055715" y="3562197"/>
                  </a:lnTo>
                  <a:lnTo>
                    <a:pt x="6022949" y="3672357"/>
                  </a:lnTo>
                  <a:lnTo>
                    <a:pt x="6006389" y="3783241"/>
                  </a:lnTo>
                  <a:lnTo>
                    <a:pt x="5988037" y="3889438"/>
                  </a:lnTo>
                  <a:lnTo>
                    <a:pt x="5973267" y="3929761"/>
                  </a:lnTo>
                  <a:lnTo>
                    <a:pt x="5937999" y="3973677"/>
                  </a:lnTo>
                  <a:lnTo>
                    <a:pt x="5892990" y="4015435"/>
                  </a:lnTo>
                  <a:lnTo>
                    <a:pt x="5851601" y="4049280"/>
                  </a:lnTo>
                  <a:lnTo>
                    <a:pt x="5814517" y="4076636"/>
                  </a:lnTo>
                  <a:lnTo>
                    <a:pt x="5703633" y="4145038"/>
                  </a:lnTo>
                  <a:lnTo>
                    <a:pt x="5503469" y="4243324"/>
                  </a:lnTo>
                  <a:lnTo>
                    <a:pt x="5385384" y="4298759"/>
                  </a:lnTo>
                  <a:lnTo>
                    <a:pt x="5183060" y="4397400"/>
                  </a:lnTo>
                  <a:lnTo>
                    <a:pt x="4987963" y="4506112"/>
                  </a:lnTo>
                  <a:lnTo>
                    <a:pt x="4961661" y="4524476"/>
                  </a:lnTo>
                  <a:lnTo>
                    <a:pt x="4936477" y="4543920"/>
                  </a:lnTo>
                  <a:lnTo>
                    <a:pt x="4846104" y="4624197"/>
                  </a:lnTo>
                  <a:lnTo>
                    <a:pt x="4801476" y="4661281"/>
                  </a:lnTo>
                  <a:lnTo>
                    <a:pt x="4755388" y="4695837"/>
                  </a:lnTo>
                  <a:lnTo>
                    <a:pt x="4640186" y="4770005"/>
                  </a:lnTo>
                  <a:lnTo>
                    <a:pt x="4418063" y="4884483"/>
                  </a:lnTo>
                  <a:lnTo>
                    <a:pt x="4368393" y="4909324"/>
                  </a:lnTo>
                  <a:lnTo>
                    <a:pt x="4338155" y="4925161"/>
                  </a:lnTo>
                  <a:lnTo>
                    <a:pt x="4265434" y="4956480"/>
                  </a:lnTo>
                  <a:lnTo>
                    <a:pt x="4090822" y="5008321"/>
                  </a:lnTo>
                  <a:lnTo>
                    <a:pt x="3908666" y="5074920"/>
                  </a:lnTo>
                  <a:lnTo>
                    <a:pt x="3723271" y="5142242"/>
                  </a:lnTo>
                  <a:lnTo>
                    <a:pt x="3533190" y="5198046"/>
                  </a:lnTo>
                  <a:lnTo>
                    <a:pt x="3512680" y="5203088"/>
                  </a:lnTo>
                  <a:lnTo>
                    <a:pt x="3408616" y="5224107"/>
                  </a:lnTo>
                  <a:lnTo>
                    <a:pt x="4199521" y="5224107"/>
                  </a:lnTo>
                  <a:lnTo>
                    <a:pt x="4373435" y="5172468"/>
                  </a:lnTo>
                  <a:lnTo>
                    <a:pt x="4446155" y="5141150"/>
                  </a:lnTo>
                  <a:lnTo>
                    <a:pt x="4476394" y="5125313"/>
                  </a:lnTo>
                  <a:lnTo>
                    <a:pt x="4526064" y="5100472"/>
                  </a:lnTo>
                  <a:lnTo>
                    <a:pt x="4748187" y="4985994"/>
                  </a:lnTo>
                  <a:lnTo>
                    <a:pt x="4863389" y="4911839"/>
                  </a:lnTo>
                  <a:lnTo>
                    <a:pt x="4909464" y="4877282"/>
                  </a:lnTo>
                  <a:lnTo>
                    <a:pt x="4954117" y="4840198"/>
                  </a:lnTo>
                  <a:lnTo>
                    <a:pt x="5044465" y="4759922"/>
                  </a:lnTo>
                  <a:lnTo>
                    <a:pt x="5069675" y="4740478"/>
                  </a:lnTo>
                  <a:lnTo>
                    <a:pt x="5095951" y="4722126"/>
                  </a:lnTo>
                  <a:lnTo>
                    <a:pt x="5291074" y="4613402"/>
                  </a:lnTo>
                  <a:lnTo>
                    <a:pt x="5493385" y="4514761"/>
                  </a:lnTo>
                  <a:lnTo>
                    <a:pt x="5611469" y="4459325"/>
                  </a:lnTo>
                  <a:lnTo>
                    <a:pt x="5811634" y="4361040"/>
                  </a:lnTo>
                  <a:lnTo>
                    <a:pt x="5922505" y="4292638"/>
                  </a:lnTo>
                  <a:lnTo>
                    <a:pt x="5959589" y="4265269"/>
                  </a:lnTo>
                  <a:lnTo>
                    <a:pt x="5995238" y="4236478"/>
                  </a:lnTo>
                  <a:lnTo>
                    <a:pt x="6045987" y="4189679"/>
                  </a:lnTo>
                  <a:lnTo>
                    <a:pt x="6074791" y="4156202"/>
                  </a:lnTo>
                  <a:lnTo>
                    <a:pt x="6093142" y="4117683"/>
                  </a:lnTo>
                  <a:lnTo>
                    <a:pt x="6105385" y="4052163"/>
                  </a:lnTo>
                  <a:lnTo>
                    <a:pt x="6114389" y="3999242"/>
                  </a:lnTo>
                  <a:lnTo>
                    <a:pt x="6130963" y="3888359"/>
                  </a:lnTo>
                  <a:lnTo>
                    <a:pt x="6163716" y="3778199"/>
                  </a:lnTo>
                  <a:lnTo>
                    <a:pt x="6177394" y="3738232"/>
                  </a:lnTo>
                  <a:lnTo>
                    <a:pt x="6215189" y="3648240"/>
                  </a:lnTo>
                  <a:lnTo>
                    <a:pt x="6232118" y="3616198"/>
                  </a:lnTo>
                  <a:lnTo>
                    <a:pt x="6272073" y="3533406"/>
                  </a:lnTo>
                  <a:lnTo>
                    <a:pt x="6285750" y="3497402"/>
                  </a:lnTo>
                  <a:lnTo>
                    <a:pt x="6299073" y="3445916"/>
                  </a:lnTo>
                  <a:lnTo>
                    <a:pt x="6310960" y="3350158"/>
                  </a:lnTo>
                  <a:lnTo>
                    <a:pt x="6313475" y="3305518"/>
                  </a:lnTo>
                  <a:lnTo>
                    <a:pt x="6314554" y="3156470"/>
                  </a:lnTo>
                  <a:lnTo>
                    <a:pt x="6314554" y="2940481"/>
                  </a:lnTo>
                  <a:close/>
                </a:path>
              </a:pathLst>
            </a:custGeom>
            <a:solidFill>
              <a:srgbClr val="FFFB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13" name="Slide Number Placeholder 12">
            <a:extLst>
              <a:ext uri="{FF2B5EF4-FFF2-40B4-BE49-F238E27FC236}">
                <a16:creationId xmlns:a16="http://schemas.microsoft.com/office/drawing/2014/main" id="{FFAC13F7-3BE1-B8D3-61BD-652C24985C36}"/>
              </a:ext>
            </a:extLst>
          </p:cNvPr>
          <p:cNvSpPr>
            <a:spLocks noGrp="1"/>
          </p:cNvSpPr>
          <p:nvPr>
            <p:ph type="sldNum" sz="quarter" idx="12"/>
          </p:nvPr>
        </p:nvSpPr>
        <p:spPr>
          <a:xfrm>
            <a:off x="11025188" y="6430963"/>
            <a:ext cx="285750" cy="223837"/>
          </a:xfrm>
        </p:spPr>
        <p:txBody>
          <a:bodyPr lIns="0" tIns="0" rIns="0" bIns="0">
            <a:spAutoFit/>
          </a:bodyPr>
          <a:lstStyle>
            <a:defPPr>
              <a:defRPr kern="0"/>
            </a:defPPr>
            <a:lvl1pPr>
              <a:defRPr sz="1200" b="0" i="0">
                <a:solidFill>
                  <a:srgbClr val="888888"/>
                </a:solidFill>
                <a:latin typeface="Calibri"/>
                <a:cs typeface="Calibri"/>
              </a:defRPr>
            </a:lvl1pPr>
          </a:lstStyle>
          <a:p>
            <a:pPr marL="80645" algn="l" eaLnBrk="0" hangingPunct="0">
              <a:lnSpc>
                <a:spcPts val="1240"/>
              </a:lnSpc>
              <a:defRPr/>
            </a:pPr>
            <a:fld id="{6EF2BD2A-17F5-4E5A-A293-7664B784A1AA}" type="slidenum">
              <a:rPr lang="en-GB" spc="-25" smtClean="0"/>
              <a:pPr marL="80645" algn="l" eaLnBrk="0" hangingPunct="0">
                <a:lnSpc>
                  <a:spcPts val="1240"/>
                </a:lnSpc>
                <a:defRPr/>
              </a:pPr>
              <a:t>22</a:t>
            </a:fld>
            <a:endParaRPr lang="en-GB"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3680-DAD8-3438-0431-CEEA9415AF22}"/>
              </a:ext>
            </a:extLst>
          </p:cNvPr>
          <p:cNvSpPr>
            <a:spLocks noGrp="1"/>
          </p:cNvSpPr>
          <p:nvPr>
            <p:ph type="ctrTitle"/>
          </p:nvPr>
        </p:nvSpPr>
        <p:spPr>
          <a:xfrm>
            <a:off x="1524000" y="1122363"/>
            <a:ext cx="9144000" cy="1547685"/>
          </a:xfrm>
        </p:spPr>
        <p:txBody>
          <a:bodyPr>
            <a:normAutofit fontScale="90000"/>
          </a:bodyPr>
          <a:lstStyle/>
          <a:p>
            <a:r>
              <a:rPr lang="en-US" b="1" dirty="0">
                <a:latin typeface="+mn-lt"/>
              </a:rPr>
              <a:t>4. “it’s the public, stupid!” (after Bill Clinton)</a:t>
            </a:r>
            <a:endParaRPr lang="en-GB" b="1" dirty="0">
              <a:latin typeface="+mn-lt"/>
            </a:endParaRPr>
          </a:p>
        </p:txBody>
      </p:sp>
      <p:pic>
        <p:nvPicPr>
          <p:cNvPr id="12" name="Picture 11" descr="A large crowd of people walking on a street&#10;&#10;Description automatically generated">
            <a:extLst>
              <a:ext uri="{FF2B5EF4-FFF2-40B4-BE49-F238E27FC236}">
                <a16:creationId xmlns:a16="http://schemas.microsoft.com/office/drawing/2014/main" id="{2C71F035-DF97-2740-9181-5916E1E11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6" y="3063621"/>
            <a:ext cx="5541264" cy="3116961"/>
          </a:xfrm>
          <a:prstGeom prst="rect">
            <a:avLst/>
          </a:prstGeom>
        </p:spPr>
      </p:pic>
      <p:pic>
        <p:nvPicPr>
          <p:cNvPr id="16" name="Picture 15" descr="A person pushing a cart in a store&#10;&#10;Description automatically generated">
            <a:extLst>
              <a:ext uri="{FF2B5EF4-FFF2-40B4-BE49-F238E27FC236}">
                <a16:creationId xmlns:a16="http://schemas.microsoft.com/office/drawing/2014/main" id="{67D41B44-F01C-8373-1523-999FC8C7C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80" y="3119172"/>
            <a:ext cx="5102352" cy="3061411"/>
          </a:xfrm>
          <a:prstGeom prst="rect">
            <a:avLst/>
          </a:prstGeom>
        </p:spPr>
      </p:pic>
      <p:sp>
        <p:nvSpPr>
          <p:cNvPr id="17" name="TextBox 16">
            <a:extLst>
              <a:ext uri="{FF2B5EF4-FFF2-40B4-BE49-F238E27FC236}">
                <a16:creationId xmlns:a16="http://schemas.microsoft.com/office/drawing/2014/main" id="{EECE09CD-4FC3-6BFF-C582-F0AB6D4A2681}"/>
              </a:ext>
            </a:extLst>
          </p:cNvPr>
          <p:cNvSpPr txBox="1"/>
          <p:nvPr/>
        </p:nvSpPr>
        <p:spPr>
          <a:xfrm>
            <a:off x="2057399" y="6309066"/>
            <a:ext cx="2057401" cy="369332"/>
          </a:xfrm>
          <a:prstGeom prst="rect">
            <a:avLst/>
          </a:prstGeom>
          <a:noFill/>
        </p:spPr>
        <p:txBody>
          <a:bodyPr wrap="square">
            <a:spAutoFit/>
          </a:bodyPr>
          <a:lstStyle/>
          <a:p>
            <a:r>
              <a:rPr lang="en-US" dirty="0">
                <a:latin typeface="+mn-lt"/>
              </a:rPr>
              <a:t>Photo: BBC</a:t>
            </a:r>
            <a:endParaRPr lang="en-US" dirty="0"/>
          </a:p>
        </p:txBody>
      </p:sp>
      <p:sp>
        <p:nvSpPr>
          <p:cNvPr id="18" name="TextBox 17">
            <a:extLst>
              <a:ext uri="{FF2B5EF4-FFF2-40B4-BE49-F238E27FC236}">
                <a16:creationId xmlns:a16="http://schemas.microsoft.com/office/drawing/2014/main" id="{FFE5C33F-DFAB-9114-3374-FA4FE229D14F}"/>
              </a:ext>
            </a:extLst>
          </p:cNvPr>
          <p:cNvSpPr txBox="1"/>
          <p:nvPr/>
        </p:nvSpPr>
        <p:spPr>
          <a:xfrm>
            <a:off x="7943087" y="6309066"/>
            <a:ext cx="2261617" cy="369332"/>
          </a:xfrm>
          <a:prstGeom prst="rect">
            <a:avLst/>
          </a:prstGeom>
          <a:noFill/>
        </p:spPr>
        <p:txBody>
          <a:bodyPr wrap="square">
            <a:spAutoFit/>
          </a:bodyPr>
          <a:lstStyle/>
          <a:p>
            <a:r>
              <a:rPr lang="en-US" dirty="0">
                <a:latin typeface="+mn-lt"/>
              </a:rPr>
              <a:t>Photo: The Guardian</a:t>
            </a:r>
            <a:endParaRPr lang="en-US" dirty="0"/>
          </a:p>
        </p:txBody>
      </p:sp>
    </p:spTree>
    <p:extLst>
      <p:ext uri="{BB962C8B-B14F-4D97-AF65-F5344CB8AC3E}">
        <p14:creationId xmlns:p14="http://schemas.microsoft.com/office/powerpoint/2010/main" val="168888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8CA-0E32-14D8-3002-3E20436EFDE6}"/>
              </a:ext>
            </a:extLst>
          </p:cNvPr>
          <p:cNvSpPr>
            <a:spLocks noGrp="1"/>
          </p:cNvSpPr>
          <p:nvPr>
            <p:ph type="title"/>
          </p:nvPr>
        </p:nvSpPr>
        <p:spPr/>
        <p:txBody>
          <a:bodyPr/>
          <a:lstStyle/>
          <a:p>
            <a:r>
              <a:rPr lang="en-US" b="1" dirty="0">
                <a:latin typeface="+mn-lt"/>
              </a:rPr>
              <a:t>Consumer options: individual or collective? Response and infrastructure requirements</a:t>
            </a:r>
            <a:endParaRPr lang="en-GB" b="1" dirty="0">
              <a:latin typeface="+mn-lt"/>
            </a:endParaRPr>
          </a:p>
        </p:txBody>
      </p:sp>
      <p:sp>
        <p:nvSpPr>
          <p:cNvPr id="3" name="Content Placeholder 2">
            <a:extLst>
              <a:ext uri="{FF2B5EF4-FFF2-40B4-BE49-F238E27FC236}">
                <a16:creationId xmlns:a16="http://schemas.microsoft.com/office/drawing/2014/main" id="{0BE9402A-0DD5-1760-3EE7-E0A894E590B3}"/>
              </a:ext>
            </a:extLst>
          </p:cNvPr>
          <p:cNvSpPr>
            <a:spLocks noGrp="1"/>
          </p:cNvSpPr>
          <p:nvPr>
            <p:ph idx="1"/>
          </p:nvPr>
        </p:nvSpPr>
        <p:spPr>
          <a:xfrm>
            <a:off x="512064" y="1847087"/>
            <a:ext cx="11679936" cy="5010913"/>
          </a:xfrm>
        </p:spPr>
        <p:txBody>
          <a:bodyPr>
            <a:normAutofit fontScale="85000" lnSpcReduction="20000"/>
          </a:bodyPr>
          <a:lstStyle/>
          <a:p>
            <a:r>
              <a:rPr lang="en-US" sz="3200" b="1" i="1" dirty="0"/>
              <a:t>Stockpiling: </a:t>
            </a:r>
            <a:r>
              <a:rPr lang="en-US" sz="3200" dirty="0"/>
              <a:t>domestic or communal? What?</a:t>
            </a:r>
          </a:p>
          <a:p>
            <a:r>
              <a:rPr lang="en-US" sz="3200" b="1" i="1" dirty="0"/>
              <a:t>Household food protection</a:t>
            </a:r>
            <a:r>
              <a:rPr lang="en-US" sz="3200" dirty="0"/>
              <a:t>: enough to eat for how long? 3-7days or 3 months?</a:t>
            </a:r>
          </a:p>
          <a:p>
            <a:r>
              <a:rPr lang="en-US" sz="3200" b="1" i="1" dirty="0"/>
              <a:t>Grow food</a:t>
            </a:r>
            <a:r>
              <a:rPr lang="en-US" sz="3200" b="1" dirty="0"/>
              <a:t>: </a:t>
            </a:r>
            <a:r>
              <a:rPr lang="en-US" sz="3200" dirty="0"/>
              <a:t>allotments or community gardens?</a:t>
            </a:r>
          </a:p>
          <a:p>
            <a:r>
              <a:rPr lang="en-US" sz="3200" b="1" i="1" dirty="0"/>
              <a:t>Community actions</a:t>
            </a:r>
            <a:r>
              <a:rPr lang="en-US" sz="3200" dirty="0"/>
              <a:t>: social networks that kick in at crisis?</a:t>
            </a:r>
          </a:p>
          <a:p>
            <a:r>
              <a:rPr lang="en-US" sz="3200" b="1" i="1" dirty="0"/>
              <a:t>Food-belts</a:t>
            </a:r>
            <a:r>
              <a:rPr lang="en-US" sz="3200" b="1" dirty="0"/>
              <a:t>: </a:t>
            </a:r>
            <a:r>
              <a:rPr lang="en-GB" sz="3200" dirty="0"/>
              <a:t>Liège (</a:t>
            </a:r>
            <a:r>
              <a:rPr lang="en-US" sz="3200" dirty="0"/>
              <a:t>Belgium) </a:t>
            </a:r>
            <a:r>
              <a:rPr lang="en-US" sz="3200" dirty="0">
                <a:sym typeface="Wingdings" panose="05000000000000000000" pitchFamily="2" charset="2"/>
              </a:rPr>
              <a:t></a:t>
            </a:r>
            <a:r>
              <a:rPr lang="en-US" sz="3200" dirty="0"/>
              <a:t> urban or peri-urban horticulture?</a:t>
            </a:r>
          </a:p>
          <a:p>
            <a:r>
              <a:rPr lang="en-US" sz="3200" b="1" i="1" dirty="0"/>
              <a:t>Land access</a:t>
            </a:r>
            <a:r>
              <a:rPr lang="en-US" sz="3200" b="1" dirty="0"/>
              <a:t>: </a:t>
            </a:r>
            <a:r>
              <a:rPr lang="en-US" sz="3200" dirty="0"/>
              <a:t>stronger demand on or controls on land use?</a:t>
            </a:r>
          </a:p>
          <a:p>
            <a:r>
              <a:rPr lang="en-US" sz="3200" b="1" i="1" dirty="0"/>
              <a:t>Rationing</a:t>
            </a:r>
            <a:r>
              <a:rPr lang="en-US" sz="3200" b="1" dirty="0"/>
              <a:t>: </a:t>
            </a:r>
            <a:r>
              <a:rPr lang="en-US" sz="3200" dirty="0"/>
              <a:t>by markets or by nutritional need?</a:t>
            </a:r>
          </a:p>
          <a:p>
            <a:r>
              <a:rPr lang="en-US" sz="3200" b="1" i="1" dirty="0"/>
              <a:t>Warning systems</a:t>
            </a:r>
            <a:r>
              <a:rPr lang="en-US" sz="3200" b="1" dirty="0"/>
              <a:t>: </a:t>
            </a:r>
            <a:r>
              <a:rPr lang="en-US" sz="3200" dirty="0"/>
              <a:t>equivalent of air raids/fire wardens? A ‘civil food </a:t>
            </a:r>
            <a:r>
              <a:rPr lang="en-US" sz="3200" dirty="0" err="1"/>
              <a:t>defence</a:t>
            </a:r>
            <a:r>
              <a:rPr lang="en-US" sz="3200" dirty="0"/>
              <a:t>’?</a:t>
            </a:r>
          </a:p>
          <a:p>
            <a:r>
              <a:rPr lang="en-US" sz="3200" b="1" i="1" dirty="0"/>
              <a:t>Capacity and skills</a:t>
            </a:r>
            <a:r>
              <a:rPr lang="en-US" sz="3200" dirty="0"/>
              <a:t>: what skills would make a difference today? (raw food without cooking?)</a:t>
            </a:r>
          </a:p>
          <a:p>
            <a:r>
              <a:rPr lang="en-US" sz="3200" b="1" i="1" dirty="0">
                <a:sym typeface="Wingdings" panose="05000000000000000000" pitchFamily="2" charset="2"/>
              </a:rPr>
              <a:t>Social change</a:t>
            </a:r>
            <a:r>
              <a:rPr lang="en-US" sz="3200" dirty="0">
                <a:sym typeface="Wingdings" panose="05000000000000000000" pitchFamily="2" charset="2"/>
              </a:rPr>
              <a:t>: would tackling obesity and/or diet inequalities build civil food resilience? (almost certainly yes…)</a:t>
            </a:r>
            <a:endParaRPr lang="en-US" sz="3200" dirty="0"/>
          </a:p>
          <a:p>
            <a:endParaRPr lang="en-US" sz="3200" dirty="0"/>
          </a:p>
          <a:p>
            <a:pPr marL="0" indent="0">
              <a:buNone/>
            </a:pPr>
            <a:endParaRPr lang="en-GB" dirty="0"/>
          </a:p>
        </p:txBody>
      </p:sp>
      <p:sp>
        <p:nvSpPr>
          <p:cNvPr id="4" name="Slide Number Placeholder 3">
            <a:extLst>
              <a:ext uri="{FF2B5EF4-FFF2-40B4-BE49-F238E27FC236}">
                <a16:creationId xmlns:a16="http://schemas.microsoft.com/office/drawing/2014/main" id="{316202FC-A497-3CFF-9775-A9886E5C596A}"/>
              </a:ext>
            </a:extLst>
          </p:cNvPr>
          <p:cNvSpPr>
            <a:spLocks noGrp="1"/>
          </p:cNvSpPr>
          <p:nvPr>
            <p:ph type="sldNum" sz="quarter" idx="12"/>
          </p:nvPr>
        </p:nvSpPr>
        <p:spPr/>
        <p:txBody>
          <a:bodyPr/>
          <a:lstStyle/>
          <a:p>
            <a:fld id="{2F250E53-65D8-43E6-99E6-1696B3794435}" type="slidenum">
              <a:rPr lang="en-GB" smtClean="0"/>
              <a:t>24</a:t>
            </a:fld>
            <a:endParaRPr lang="en-GB"/>
          </a:p>
        </p:txBody>
      </p:sp>
    </p:spTree>
    <p:extLst>
      <p:ext uri="{BB962C8B-B14F-4D97-AF65-F5344CB8AC3E}">
        <p14:creationId xmlns:p14="http://schemas.microsoft.com/office/powerpoint/2010/main" val="460822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7859-EB19-C60A-0CC7-BC17D0ACB5E8}"/>
              </a:ext>
            </a:extLst>
          </p:cNvPr>
          <p:cNvSpPr>
            <a:spLocks noGrp="1"/>
          </p:cNvSpPr>
          <p:nvPr>
            <p:ph type="title"/>
          </p:nvPr>
        </p:nvSpPr>
        <p:spPr>
          <a:xfrm>
            <a:off x="256032" y="0"/>
            <a:ext cx="11704320" cy="941832"/>
          </a:xfrm>
        </p:spPr>
        <p:txBody>
          <a:bodyPr>
            <a:noAutofit/>
          </a:bodyPr>
          <a:lstStyle/>
          <a:p>
            <a:pPr algn="ctr"/>
            <a:r>
              <a:rPr lang="en-GB" sz="4800" b="1" dirty="0">
                <a:effectLst/>
                <a:latin typeface="+mn-lt"/>
                <a:ea typeface="Calibri" panose="020F0502020204030204" pitchFamily="34" charset="0"/>
                <a:cs typeface="Times New Roman" panose="02020603050405020304" pitchFamily="18" charset="0"/>
              </a:rPr>
              <a:t> a new typology of Civil Food Vulnerability </a:t>
            </a:r>
            <a:br>
              <a:rPr lang="en-GB" sz="4800" b="1" dirty="0">
                <a:effectLst/>
                <a:latin typeface="+mn-lt"/>
                <a:ea typeface="Calibri" panose="020F0502020204030204" pitchFamily="34" charset="0"/>
                <a:cs typeface="Times New Roman" panose="02020603050405020304" pitchFamily="18" charset="0"/>
              </a:rPr>
            </a:br>
            <a:r>
              <a:rPr lang="en-GB" sz="3200" dirty="0">
                <a:effectLst/>
                <a:latin typeface="+mn-lt"/>
                <a:ea typeface="Calibri" panose="020F0502020204030204" pitchFamily="34" charset="0"/>
                <a:cs typeface="Times New Roman" panose="02020603050405020304" pitchFamily="18" charset="0"/>
              </a:rPr>
              <a:t>acute </a:t>
            </a:r>
            <a:r>
              <a:rPr lang="en-GB" sz="3200" dirty="0">
                <a:effectLst/>
                <a:latin typeface="+mn-lt"/>
                <a:ea typeface="Calibri" panose="020F0502020204030204" pitchFamily="34" charset="0"/>
                <a:cs typeface="Times New Roman" panose="02020603050405020304" pitchFamily="18" charset="0"/>
                <a:sym typeface="Wingdings" panose="05000000000000000000" pitchFamily="2" charset="2"/>
              </a:rPr>
              <a:t>chronic</a:t>
            </a:r>
            <a:endParaRPr lang="en-GB" sz="3200" dirty="0">
              <a:latin typeface="+mn-lt"/>
            </a:endParaRPr>
          </a:p>
        </p:txBody>
      </p:sp>
      <p:sp>
        <p:nvSpPr>
          <p:cNvPr id="4" name="Slide Number Placeholder 3">
            <a:extLst>
              <a:ext uri="{FF2B5EF4-FFF2-40B4-BE49-F238E27FC236}">
                <a16:creationId xmlns:a16="http://schemas.microsoft.com/office/drawing/2014/main" id="{3D8DBF4A-5FB4-D5CD-4746-4854F71947FD}"/>
              </a:ext>
            </a:extLst>
          </p:cNvPr>
          <p:cNvSpPr>
            <a:spLocks noGrp="1"/>
          </p:cNvSpPr>
          <p:nvPr>
            <p:ph type="sldNum" sz="quarter" idx="12"/>
          </p:nvPr>
        </p:nvSpPr>
        <p:spPr/>
        <p:txBody>
          <a:bodyPr/>
          <a:lstStyle/>
          <a:p>
            <a:fld id="{2F250E53-65D8-43E6-99E6-1696B3794435}" type="slidenum">
              <a:rPr lang="en-GB" smtClean="0"/>
              <a:t>25</a:t>
            </a:fld>
            <a:endParaRPr lang="en-GB"/>
          </a:p>
        </p:txBody>
      </p:sp>
      <p:graphicFrame>
        <p:nvGraphicFramePr>
          <p:cNvPr id="7" name="Content Placeholder 6">
            <a:extLst>
              <a:ext uri="{FF2B5EF4-FFF2-40B4-BE49-F238E27FC236}">
                <a16:creationId xmlns:a16="http://schemas.microsoft.com/office/drawing/2014/main" id="{D920995C-3449-0415-8E72-CD1EF7E7B3CE}"/>
              </a:ext>
            </a:extLst>
          </p:cNvPr>
          <p:cNvGraphicFramePr>
            <a:graphicFrameLocks noGrp="1"/>
          </p:cNvGraphicFramePr>
          <p:nvPr>
            <p:ph idx="1"/>
            <p:extLst>
              <p:ext uri="{D42A27DB-BD31-4B8C-83A1-F6EECF244321}">
                <p14:modId xmlns:p14="http://schemas.microsoft.com/office/powerpoint/2010/main" val="963213630"/>
              </p:ext>
            </p:extLst>
          </p:nvPr>
        </p:nvGraphicFramePr>
        <p:xfrm>
          <a:off x="120073" y="1207183"/>
          <a:ext cx="11840279" cy="5554937"/>
        </p:xfrm>
        <a:graphic>
          <a:graphicData uri="http://schemas.openxmlformats.org/drawingml/2006/table">
            <a:tbl>
              <a:tblPr firstRow="1" firstCol="1" bandRow="1">
                <a:tableStyleId>{5C22544A-7EE6-4342-B048-85BDC9FD1C3A}</a:tableStyleId>
              </a:tblPr>
              <a:tblGrid>
                <a:gridCol w="2095785">
                  <a:extLst>
                    <a:ext uri="{9D8B030D-6E8A-4147-A177-3AD203B41FA5}">
                      <a16:colId xmlns:a16="http://schemas.microsoft.com/office/drawing/2014/main" val="137281322"/>
                    </a:ext>
                  </a:extLst>
                </a:gridCol>
                <a:gridCol w="4484847">
                  <a:extLst>
                    <a:ext uri="{9D8B030D-6E8A-4147-A177-3AD203B41FA5}">
                      <a16:colId xmlns:a16="http://schemas.microsoft.com/office/drawing/2014/main" val="646493430"/>
                    </a:ext>
                  </a:extLst>
                </a:gridCol>
                <a:gridCol w="5259647">
                  <a:extLst>
                    <a:ext uri="{9D8B030D-6E8A-4147-A177-3AD203B41FA5}">
                      <a16:colId xmlns:a16="http://schemas.microsoft.com/office/drawing/2014/main" val="3440101010"/>
                    </a:ext>
                  </a:extLst>
                </a:gridCol>
              </a:tblGrid>
              <a:tr h="333370">
                <a:tc>
                  <a:txBody>
                    <a:bodyPr/>
                    <a:lstStyle/>
                    <a:p>
                      <a:pPr marL="0" marR="0">
                        <a:lnSpc>
                          <a:spcPct val="107000"/>
                        </a:lnSpc>
                        <a:spcBef>
                          <a:spcPts val="0"/>
                        </a:spcBef>
                        <a:spcAft>
                          <a:spcPts val="0"/>
                        </a:spcAft>
                      </a:pPr>
                      <a:r>
                        <a:rPr lang="en-GB" sz="2400" b="1" i="1" kern="100">
                          <a:effectLst/>
                        </a:rPr>
                        <a:t>Characteristic</a:t>
                      </a:r>
                      <a:endParaRPr lang="en-GB" sz="2400" b="1" i="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GB" sz="2400" b="1" i="1" kern="100" dirty="0">
                          <a:effectLst/>
                        </a:rPr>
                        <a:t> Range of civil manifestation </a:t>
                      </a:r>
                      <a:endParaRPr lang="en-GB" sz="2400" b="1" i="1" kern="100" dirty="0">
                        <a:effectLst/>
                        <a:latin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r>
                        <a:rPr lang="en-GB" sz="1800" kern="100" dirty="0">
                          <a:effectLst/>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9121820"/>
                  </a:ext>
                </a:extLst>
              </a:tr>
              <a:tr h="558085">
                <a:tc>
                  <a:txBody>
                    <a:bodyPr/>
                    <a:lstStyle/>
                    <a:p>
                      <a:pPr marL="0" marR="0">
                        <a:lnSpc>
                          <a:spcPct val="107000"/>
                        </a:lnSpc>
                        <a:spcBef>
                          <a:spcPts val="0"/>
                        </a:spcBef>
                        <a:spcAft>
                          <a:spcPts val="0"/>
                        </a:spcAft>
                      </a:pPr>
                      <a:r>
                        <a:rPr lang="en-GB" sz="2000" kern="100">
                          <a:effectLst/>
                        </a:rPr>
                        <a:t>Intensity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Acute: ‘severe and sudden’ shock eg rapid spread of a disease; power outage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dirty="0">
                          <a:effectLst/>
                        </a:rPr>
                        <a:t>Chronic: ‘long developed’ e.g. a population that has been unhealthy for a long time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885602"/>
                  </a:ext>
                </a:extLst>
              </a:tr>
              <a:tr h="272747">
                <a:tc>
                  <a:txBody>
                    <a:bodyPr/>
                    <a:lstStyle/>
                    <a:p>
                      <a:pPr marL="0" marR="0">
                        <a:lnSpc>
                          <a:spcPct val="107000"/>
                        </a:lnSpc>
                        <a:spcBef>
                          <a:spcPts val="0"/>
                        </a:spcBef>
                        <a:spcAft>
                          <a:spcPts val="0"/>
                        </a:spcAft>
                      </a:pPr>
                      <a:r>
                        <a:rPr lang="en-GB" sz="2000" kern="100">
                          <a:effectLst/>
                        </a:rPr>
                        <a:t>Scale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Macro: a whole city or region is affected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Micro: a household or one food product is affected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681524"/>
                  </a:ext>
                </a:extLst>
              </a:tr>
              <a:tr h="272747">
                <a:tc>
                  <a:txBody>
                    <a:bodyPr/>
                    <a:lstStyle/>
                    <a:p>
                      <a:pPr marL="0" marR="0">
                        <a:lnSpc>
                          <a:spcPct val="107000"/>
                        </a:lnSpc>
                        <a:spcBef>
                          <a:spcPts val="0"/>
                        </a:spcBef>
                        <a:spcAft>
                          <a:spcPts val="0"/>
                        </a:spcAft>
                      </a:pPr>
                      <a:r>
                        <a:rPr lang="en-GB" sz="2000" kern="100">
                          <a:effectLst/>
                        </a:rPr>
                        <a:t>Duration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Long-term: unhealthy population; food blockade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Short-term: a rapid invasion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4944006"/>
                  </a:ext>
                </a:extLst>
              </a:tr>
              <a:tr h="558085">
                <a:tc>
                  <a:txBody>
                    <a:bodyPr/>
                    <a:lstStyle/>
                    <a:p>
                      <a:pPr marL="0" marR="0">
                        <a:lnSpc>
                          <a:spcPct val="107000"/>
                        </a:lnSpc>
                        <a:spcBef>
                          <a:spcPts val="0"/>
                        </a:spcBef>
                        <a:spcAft>
                          <a:spcPts val="0"/>
                        </a:spcAft>
                      </a:pPr>
                      <a:r>
                        <a:rPr lang="en-GB" sz="2000" kern="100">
                          <a:effectLst/>
                        </a:rPr>
                        <a:t>Exposure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Environmental: e.g. major water pollution incident means dramatic water shortage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Socio-political: e.g. food price inflation creates some food unaffordability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689851"/>
                  </a:ext>
                </a:extLst>
              </a:tr>
              <a:tr h="272747">
                <a:tc>
                  <a:txBody>
                    <a:bodyPr/>
                    <a:lstStyle/>
                    <a:p>
                      <a:pPr marL="0" marR="0">
                        <a:lnSpc>
                          <a:spcPct val="107000"/>
                        </a:lnSpc>
                        <a:spcBef>
                          <a:spcPts val="0"/>
                        </a:spcBef>
                        <a:spcAft>
                          <a:spcPts val="0"/>
                        </a:spcAft>
                      </a:pPr>
                      <a:r>
                        <a:rPr lang="en-GB" sz="2000" kern="100">
                          <a:effectLst/>
                        </a:rPr>
                        <a:t>Sensitivity</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Quick physiological effect e.g. poisoning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Slow physiological effect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6098280"/>
                  </a:ext>
                </a:extLst>
              </a:tr>
              <a:tr h="272747">
                <a:tc>
                  <a:txBody>
                    <a:bodyPr/>
                    <a:lstStyle/>
                    <a:p>
                      <a:pPr marL="0" marR="0">
                        <a:lnSpc>
                          <a:spcPct val="107000"/>
                        </a:lnSpc>
                        <a:spcBef>
                          <a:spcPts val="0"/>
                        </a:spcBef>
                        <a:spcAft>
                          <a:spcPts val="0"/>
                        </a:spcAft>
                      </a:pPr>
                      <a:r>
                        <a:rPr lang="en-GB" sz="2000" kern="100">
                          <a:effectLst/>
                        </a:rPr>
                        <a:t>Capacity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Material resources dependency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Social resources dependency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144129"/>
                  </a:ext>
                </a:extLst>
              </a:tr>
              <a:tr h="558085">
                <a:tc>
                  <a:txBody>
                    <a:bodyPr/>
                    <a:lstStyle/>
                    <a:p>
                      <a:pPr marL="0" marR="0">
                        <a:lnSpc>
                          <a:spcPct val="107000"/>
                        </a:lnSpc>
                        <a:spcBef>
                          <a:spcPts val="0"/>
                        </a:spcBef>
                        <a:spcAft>
                          <a:spcPts val="0"/>
                        </a:spcAft>
                      </a:pPr>
                      <a:r>
                        <a:rPr lang="en-GB" sz="2000" kern="100">
                          <a:effectLst/>
                        </a:rPr>
                        <a:t>Impact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Immediate: the food itself becomes the weapon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The impact is on infrastructure that ultimately affects food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175826"/>
                  </a:ext>
                </a:extLst>
              </a:tr>
              <a:tr h="558085">
                <a:tc>
                  <a:txBody>
                    <a:bodyPr/>
                    <a:lstStyle/>
                    <a:p>
                      <a:pPr marL="0" marR="0">
                        <a:lnSpc>
                          <a:spcPct val="107000"/>
                        </a:lnSpc>
                        <a:spcBef>
                          <a:spcPts val="0"/>
                        </a:spcBef>
                        <a:spcAft>
                          <a:spcPts val="0"/>
                        </a:spcAft>
                      </a:pPr>
                      <a:r>
                        <a:rPr lang="en-GB" sz="2000" kern="100">
                          <a:effectLst/>
                        </a:rPr>
                        <a:t>Social determinant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Poor quality food / diet consumed by people on low incomes can mean higher vulnerability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High income or more robust housing reduces vulnerability and thus enhances resilience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196950"/>
                  </a:ext>
                </a:extLst>
              </a:tr>
              <a:tr h="558085">
                <a:tc>
                  <a:txBody>
                    <a:bodyPr/>
                    <a:lstStyle/>
                    <a:p>
                      <a:pPr marL="0" marR="0">
                        <a:lnSpc>
                          <a:spcPct val="107000"/>
                        </a:lnSpc>
                        <a:spcBef>
                          <a:spcPts val="0"/>
                        </a:spcBef>
                        <a:spcAft>
                          <a:spcPts val="0"/>
                        </a:spcAft>
                      </a:pPr>
                      <a:r>
                        <a:rPr lang="en-GB" sz="2000" kern="100">
                          <a:effectLst/>
                        </a:rPr>
                        <a:t>Expectation and preparedness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High degree of anticipation, thus some room for preparation for shock response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Low anticipation thus potentially high shock</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168078"/>
                  </a:ext>
                </a:extLst>
              </a:tr>
              <a:tr h="289943">
                <a:tc>
                  <a:txBody>
                    <a:bodyPr/>
                    <a:lstStyle/>
                    <a:p>
                      <a:pPr marL="0" marR="0">
                        <a:lnSpc>
                          <a:spcPct val="107000"/>
                        </a:lnSpc>
                        <a:spcBef>
                          <a:spcPts val="0"/>
                        </a:spcBef>
                        <a:spcAft>
                          <a:spcPts val="0"/>
                        </a:spcAft>
                      </a:pPr>
                      <a:r>
                        <a:rPr lang="en-GB" sz="2000" kern="100">
                          <a:effectLst/>
                        </a:rPr>
                        <a:t>Maldistribution </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Food exists but isn’t readily available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a:effectLst/>
                        </a:rPr>
                        <a:t>‘normal’ socio-economic inequality determines access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170505"/>
                  </a:ext>
                </a:extLst>
              </a:tr>
              <a:tr h="362794">
                <a:tc>
                  <a:txBody>
                    <a:bodyPr/>
                    <a:lstStyle/>
                    <a:p>
                      <a:pPr marL="0" marR="0">
                        <a:lnSpc>
                          <a:spcPct val="107000"/>
                        </a:lnSpc>
                        <a:spcBef>
                          <a:spcPts val="0"/>
                        </a:spcBef>
                        <a:spcAft>
                          <a:spcPts val="0"/>
                        </a:spcAft>
                      </a:pPr>
                      <a:r>
                        <a:rPr lang="en-GB" sz="2000" kern="100" dirty="0">
                          <a:effectLst/>
                        </a:rPr>
                        <a:t>Resource waste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dirty="0">
                          <a:effectLst/>
                        </a:rPr>
                        <a:t>Food is wasted before the public gets it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800" kern="100" dirty="0">
                          <a:effectLst/>
                        </a:rPr>
                        <a:t>Food is wasted at or after the point of consumption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035264"/>
                  </a:ext>
                </a:extLst>
              </a:tr>
            </a:tbl>
          </a:graphicData>
        </a:graphic>
      </p:graphicFrame>
    </p:spTree>
    <p:extLst>
      <p:ext uri="{BB962C8B-B14F-4D97-AF65-F5344CB8AC3E}">
        <p14:creationId xmlns:p14="http://schemas.microsoft.com/office/powerpoint/2010/main" val="425734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1A43-CDC4-A72C-665F-D28B24ECBA2D}"/>
              </a:ext>
            </a:extLst>
          </p:cNvPr>
          <p:cNvSpPr>
            <a:spLocks noGrp="1"/>
          </p:cNvSpPr>
          <p:nvPr>
            <p:ph type="ctrTitle"/>
          </p:nvPr>
        </p:nvSpPr>
        <p:spPr/>
        <p:txBody>
          <a:bodyPr/>
          <a:lstStyle/>
          <a:p>
            <a:r>
              <a:rPr lang="en-US" b="1" dirty="0">
                <a:latin typeface="+mn-lt"/>
              </a:rPr>
              <a:t>5. Learning from others</a:t>
            </a:r>
            <a:endParaRPr lang="en-GB" b="1" dirty="0">
              <a:latin typeface="+mn-lt"/>
            </a:endParaRPr>
          </a:p>
        </p:txBody>
      </p:sp>
      <p:sp>
        <p:nvSpPr>
          <p:cNvPr id="3" name="Subtitle 2">
            <a:extLst>
              <a:ext uri="{FF2B5EF4-FFF2-40B4-BE49-F238E27FC236}">
                <a16:creationId xmlns:a16="http://schemas.microsoft.com/office/drawing/2014/main" id="{07BE3ECB-9FF7-642E-4D0F-C56D3364196A}"/>
              </a:ext>
            </a:extLst>
          </p:cNvPr>
          <p:cNvSpPr>
            <a:spLocks noGrp="1"/>
          </p:cNvSpPr>
          <p:nvPr>
            <p:ph type="subTitle" idx="1"/>
          </p:nvPr>
        </p:nvSpPr>
        <p:spPr/>
        <p:txBody>
          <a:bodyPr>
            <a:normAutofit/>
          </a:bodyPr>
          <a:lstStyle/>
          <a:p>
            <a:r>
              <a:rPr lang="en-US" sz="2800" dirty="0"/>
              <a:t>Laws matter (UK policy is too subject to political whim)</a:t>
            </a:r>
          </a:p>
          <a:p>
            <a:r>
              <a:rPr lang="en-US" sz="2800" dirty="0"/>
              <a:t>Focus on feeding people</a:t>
            </a:r>
          </a:p>
          <a:p>
            <a:r>
              <a:rPr lang="en-US" sz="2800" dirty="0"/>
              <a:t>Engage with people, don’t </a:t>
            </a:r>
            <a:r>
              <a:rPr lang="en-US" sz="2800" dirty="0" err="1"/>
              <a:t>patronise</a:t>
            </a:r>
            <a:r>
              <a:rPr lang="en-US" sz="2800" dirty="0"/>
              <a:t> them</a:t>
            </a:r>
            <a:endParaRPr lang="en-GB" sz="2800" dirty="0"/>
          </a:p>
        </p:txBody>
      </p:sp>
    </p:spTree>
    <p:extLst>
      <p:ext uri="{BB962C8B-B14F-4D97-AF65-F5344CB8AC3E}">
        <p14:creationId xmlns:p14="http://schemas.microsoft.com/office/powerpoint/2010/main" val="2563028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7826-E800-2423-7E9A-D75F28ADD542}"/>
              </a:ext>
            </a:extLst>
          </p:cNvPr>
          <p:cNvSpPr>
            <a:spLocks noGrp="1"/>
          </p:cNvSpPr>
          <p:nvPr>
            <p:ph type="title"/>
          </p:nvPr>
        </p:nvSpPr>
        <p:spPr>
          <a:xfrm>
            <a:off x="813816" y="136526"/>
            <a:ext cx="10539984" cy="1052830"/>
          </a:xfrm>
        </p:spPr>
        <p:txBody>
          <a:bodyPr>
            <a:normAutofit/>
          </a:bodyPr>
          <a:lstStyle/>
          <a:p>
            <a:r>
              <a:rPr lang="en-US" b="1" dirty="0">
                <a:latin typeface="+mn-lt"/>
              </a:rPr>
              <a:t>Vignettes from other countries</a:t>
            </a:r>
            <a:endParaRPr lang="en-GB" dirty="0">
              <a:latin typeface="+mn-lt"/>
            </a:endParaRPr>
          </a:p>
        </p:txBody>
      </p:sp>
      <p:sp>
        <p:nvSpPr>
          <p:cNvPr id="3" name="Content Placeholder 2">
            <a:extLst>
              <a:ext uri="{FF2B5EF4-FFF2-40B4-BE49-F238E27FC236}">
                <a16:creationId xmlns:a16="http://schemas.microsoft.com/office/drawing/2014/main" id="{5F575EE1-F234-DFF8-2638-1239C17AFFE6}"/>
              </a:ext>
            </a:extLst>
          </p:cNvPr>
          <p:cNvSpPr>
            <a:spLocks noGrp="1"/>
          </p:cNvSpPr>
          <p:nvPr>
            <p:ph idx="1"/>
          </p:nvPr>
        </p:nvSpPr>
        <p:spPr>
          <a:xfrm>
            <a:off x="566928" y="1189355"/>
            <a:ext cx="11625072" cy="5532120"/>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Canada: </a:t>
            </a:r>
            <a:r>
              <a:rPr lang="en-GB" sz="2400" dirty="0">
                <a:solidFill>
                  <a:srgbClr val="FF0000"/>
                </a:solidFill>
                <a:effectLst/>
                <a:latin typeface="Calibri" panose="020F0502020204030204" pitchFamily="34" charset="0"/>
                <a:ea typeface="Times New Roman" panose="02020603050405020304" pitchFamily="18" charset="0"/>
              </a:rPr>
              <a:t>drafting</a:t>
            </a:r>
            <a:r>
              <a:rPr lang="en-GB" sz="2400" dirty="0">
                <a:solidFill>
                  <a:srgbClr val="242424"/>
                </a:solidFill>
                <a:effectLst/>
                <a:latin typeface="Calibri" panose="020F0502020204030204" pitchFamily="34" charset="0"/>
                <a:ea typeface="Times New Roman" panose="02020603050405020304" pitchFamily="18" charset="0"/>
              </a:rPr>
              <a:t> a comprehensive plan for food system resilience; critical infrastructure management; national food policy</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France: </a:t>
            </a:r>
            <a:r>
              <a:rPr lang="en-GB" sz="2400" dirty="0">
                <a:solidFill>
                  <a:srgbClr val="242424"/>
                </a:solidFill>
                <a:effectLst/>
                <a:latin typeface="Calibri" panose="020F0502020204030204" pitchFamily="34" charset="0"/>
                <a:ea typeface="Times New Roman" panose="02020603050405020304" pitchFamily="18" charset="0"/>
              </a:rPr>
              <a:t>2014 </a:t>
            </a:r>
            <a:r>
              <a:rPr lang="en-GB" sz="2400" dirty="0">
                <a:solidFill>
                  <a:srgbClr val="FF0000"/>
                </a:solidFill>
                <a:effectLst/>
                <a:latin typeface="Calibri" panose="020F0502020204030204" pitchFamily="34" charset="0"/>
                <a:ea typeface="Times New Roman" panose="02020603050405020304" pitchFamily="18" charset="0"/>
              </a:rPr>
              <a:t>law</a:t>
            </a:r>
            <a:r>
              <a:rPr lang="en-GB" sz="2400" dirty="0">
                <a:solidFill>
                  <a:srgbClr val="000000"/>
                </a:solidFill>
                <a:effectLst/>
                <a:latin typeface="Calibri" panose="020F0502020204030204" pitchFamily="34" charset="0"/>
                <a:ea typeface="Times New Roman" panose="02020603050405020304" pitchFamily="18" charset="0"/>
              </a:rPr>
              <a:t> on Future of agriculture, food and forestry has created space for urban-rural innovation</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Germany: </a:t>
            </a:r>
            <a:r>
              <a:rPr lang="en-GB" sz="2400" dirty="0">
                <a:solidFill>
                  <a:srgbClr val="FF0000"/>
                </a:solidFill>
                <a:effectLst/>
                <a:latin typeface="Calibri" panose="020F0502020204030204" pitchFamily="34" charset="0"/>
                <a:ea typeface="Times New Roman" panose="02020603050405020304" pitchFamily="18" charset="0"/>
              </a:rPr>
              <a:t>advice for citizens </a:t>
            </a:r>
            <a:r>
              <a:rPr lang="en-GB" sz="2400" dirty="0">
                <a:solidFill>
                  <a:srgbClr val="242424"/>
                </a:solidFill>
                <a:effectLst/>
                <a:latin typeface="Calibri" panose="020F0502020204030204" pitchFamily="34" charset="0"/>
                <a:ea typeface="Times New Roman" panose="02020603050405020304" pitchFamily="18" charset="0"/>
              </a:rPr>
              <a:t>and national government food reserve for emergences; drafting of national food policy which the goal of resilient food system</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Latvia: </a:t>
            </a:r>
            <a:r>
              <a:rPr lang="en-GB" sz="2400" dirty="0">
                <a:solidFill>
                  <a:srgbClr val="FF0000"/>
                </a:solidFill>
                <a:effectLst/>
                <a:latin typeface="Calibri" panose="020F0502020204030204" pitchFamily="34" charset="0"/>
                <a:ea typeface="Times New Roman" panose="02020603050405020304" pitchFamily="18" charset="0"/>
              </a:rPr>
              <a:t>total defence</a:t>
            </a:r>
            <a:r>
              <a:rPr lang="en-GB" sz="2400" dirty="0">
                <a:solidFill>
                  <a:srgbClr val="242424"/>
                </a:solidFill>
                <a:effectLst/>
                <a:latin typeface="Calibri" panose="020F0502020204030204" pitchFamily="34" charset="0"/>
                <a:ea typeface="Times New Roman" panose="02020603050405020304" pitchFamily="18" charset="0"/>
              </a:rPr>
              <a:t>, state preparation with different ministries and industries; booklet/information for citizens</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Lithuania: </a:t>
            </a:r>
            <a:r>
              <a:rPr lang="en-GB" sz="2400" dirty="0">
                <a:solidFill>
                  <a:srgbClr val="FF0000"/>
                </a:solidFill>
                <a:effectLst/>
                <a:latin typeface="Calibri" panose="020F0502020204030204" pitchFamily="34" charset="0"/>
                <a:ea typeface="Times New Roman" panose="02020603050405020304" pitchFamily="18" charset="0"/>
              </a:rPr>
              <a:t>government food reserve</a:t>
            </a:r>
            <a:r>
              <a:rPr lang="en-GB" sz="2400" dirty="0">
                <a:solidFill>
                  <a:srgbClr val="242424"/>
                </a:solidFill>
                <a:effectLst/>
                <a:latin typeface="Calibri" panose="020F0502020204030204" pitchFamily="34" charset="0"/>
                <a:ea typeface="Times New Roman" panose="02020603050405020304" pitchFamily="18" charset="0"/>
              </a:rPr>
              <a:t>; engagement/information for citizens preparedness</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Sweden: </a:t>
            </a:r>
            <a:r>
              <a:rPr lang="en-GB" sz="2400" dirty="0">
                <a:solidFill>
                  <a:srgbClr val="FF0000"/>
                </a:solidFill>
                <a:effectLst/>
                <a:latin typeface="Calibri" panose="020F0502020204030204" pitchFamily="34" charset="0"/>
                <a:ea typeface="Times New Roman" panose="02020603050405020304" pitchFamily="18" charset="0"/>
              </a:rPr>
              <a:t>total defence</a:t>
            </a:r>
            <a:r>
              <a:rPr lang="en-GB" sz="2400" dirty="0">
                <a:solidFill>
                  <a:srgbClr val="242424"/>
                </a:solidFill>
                <a:effectLst/>
                <a:latin typeface="Calibri" panose="020F0502020204030204" pitchFamily="34" charset="0"/>
                <a:ea typeface="Times New Roman" panose="02020603050405020304" pitchFamily="18" charset="0"/>
              </a:rPr>
              <a:t>, state preparation and booklet/information for citizens; whole of society approach to resilience; </a:t>
            </a:r>
            <a:r>
              <a:rPr lang="en-GB" sz="2400" dirty="0">
                <a:solidFill>
                  <a:srgbClr val="FF0000"/>
                </a:solidFill>
                <a:effectLst/>
                <a:latin typeface="Calibri" panose="020F0502020204030204" pitchFamily="34" charset="0"/>
                <a:ea typeface="Times New Roman" panose="02020603050405020304" pitchFamily="18" charset="0"/>
              </a:rPr>
              <a:t>multi-level</a:t>
            </a:r>
            <a:r>
              <a:rPr lang="en-GB" sz="2400" dirty="0">
                <a:solidFill>
                  <a:srgbClr val="242424"/>
                </a:solidFill>
                <a:effectLst/>
                <a:latin typeface="Calibri" panose="020F0502020204030204" pitchFamily="34" charset="0"/>
                <a:ea typeface="Times New Roman" panose="02020603050405020304" pitchFamily="18" charset="0"/>
              </a:rPr>
              <a:t> governance approach</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Switzerland: </a:t>
            </a:r>
            <a:r>
              <a:rPr lang="en-GB" sz="2400" dirty="0">
                <a:solidFill>
                  <a:srgbClr val="242424"/>
                </a:solidFill>
                <a:effectLst/>
                <a:latin typeface="Calibri" panose="020F0502020204030204" pitchFamily="34" charset="0"/>
                <a:ea typeface="Times New Roman" panose="02020603050405020304" pitchFamily="18" charset="0"/>
              </a:rPr>
              <a:t>government</a:t>
            </a:r>
            <a:r>
              <a:rPr lang="en-GB" sz="2400" dirty="0">
                <a:solidFill>
                  <a:srgbClr val="FF0000"/>
                </a:solidFill>
                <a:effectLst/>
                <a:latin typeface="Calibri" panose="020F0502020204030204" pitchFamily="34" charset="0"/>
                <a:ea typeface="Times New Roman" panose="02020603050405020304" pitchFamily="18" charset="0"/>
              </a:rPr>
              <a:t> stockpiling </a:t>
            </a:r>
            <a:r>
              <a:rPr lang="en-GB" sz="2400" dirty="0">
                <a:solidFill>
                  <a:srgbClr val="242424"/>
                </a:solidFill>
                <a:effectLst/>
                <a:latin typeface="Calibri" panose="020F0502020204030204" pitchFamily="34" charset="0"/>
                <a:ea typeface="Times New Roman" panose="02020603050405020304" pitchFamily="18" charset="0"/>
              </a:rPr>
              <a:t>in collaboration with private sector; government can change import rules and order rationing and control food production in times of crises; </a:t>
            </a:r>
            <a:endParaRPr lang="en-GB"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228600" algn="l"/>
              </a:tabLst>
            </a:pPr>
            <a:r>
              <a:rPr lang="en-GB" sz="2400" b="1" dirty="0">
                <a:solidFill>
                  <a:srgbClr val="242424"/>
                </a:solidFill>
                <a:effectLst/>
                <a:latin typeface="Calibri" panose="020F0502020204030204" pitchFamily="34" charset="0"/>
                <a:ea typeface="Times New Roman" panose="02020603050405020304" pitchFamily="18" charset="0"/>
              </a:rPr>
              <a:t>USA: </a:t>
            </a:r>
            <a:r>
              <a:rPr lang="en-GB" sz="2400" dirty="0">
                <a:solidFill>
                  <a:srgbClr val="242424"/>
                </a:solidFill>
                <a:effectLst/>
                <a:latin typeface="Calibri" panose="020F0502020204030204" pitchFamily="34" charset="0"/>
                <a:ea typeface="Times New Roman" panose="02020603050405020304" pitchFamily="18" charset="0"/>
              </a:rPr>
              <a:t>Policies in place to enhance resilience of food system and enhance preparedness; local resilience policies; </a:t>
            </a:r>
            <a:r>
              <a:rPr lang="en-GB" sz="2400" dirty="0">
                <a:solidFill>
                  <a:srgbClr val="FF0000"/>
                </a:solidFill>
                <a:effectLst/>
                <a:latin typeface="Calibri" panose="020F0502020204030204" pitchFamily="34" charset="0"/>
                <a:ea typeface="Times New Roman" panose="02020603050405020304" pitchFamily="18" charset="0"/>
              </a:rPr>
              <a:t>advice for citizens</a:t>
            </a:r>
            <a:endParaRPr lang="en-GB" sz="2400" dirty="0">
              <a:solidFill>
                <a:srgbClr val="FF0000"/>
              </a:solidFill>
              <a:effectLst/>
              <a:latin typeface="Times New Roman" panose="02020603050405020304" pitchFamily="18" charset="0"/>
              <a:ea typeface="Times New Roman" panose="02020603050405020304" pitchFamily="18" charset="0"/>
            </a:endParaRPr>
          </a:p>
          <a:p>
            <a:r>
              <a:rPr lang="en-GB" sz="2400" dirty="0">
                <a:solidFill>
                  <a:srgbClr val="242424"/>
                </a:solidFill>
                <a:latin typeface="Calibri" panose="020F0502020204030204" pitchFamily="34" charset="0"/>
                <a:ea typeface="Times New Roman" panose="02020603050405020304" pitchFamily="18" charset="0"/>
              </a:rPr>
              <a:t>Also Italy, Netherlands</a:t>
            </a:r>
            <a:endParaRPr lang="en-GB" dirty="0"/>
          </a:p>
        </p:txBody>
      </p:sp>
      <p:sp>
        <p:nvSpPr>
          <p:cNvPr id="4" name="Slide Number Placeholder 3">
            <a:extLst>
              <a:ext uri="{FF2B5EF4-FFF2-40B4-BE49-F238E27FC236}">
                <a16:creationId xmlns:a16="http://schemas.microsoft.com/office/drawing/2014/main" id="{5698AF94-A45A-38F7-D6A9-0F08BF3BF20A}"/>
              </a:ext>
            </a:extLst>
          </p:cNvPr>
          <p:cNvSpPr>
            <a:spLocks noGrp="1"/>
          </p:cNvSpPr>
          <p:nvPr>
            <p:ph type="sldNum" sz="quarter" idx="12"/>
          </p:nvPr>
        </p:nvSpPr>
        <p:spPr/>
        <p:txBody>
          <a:bodyPr/>
          <a:lstStyle/>
          <a:p>
            <a:fld id="{2F250E53-65D8-43E6-99E6-1696B3794435}" type="slidenum">
              <a:rPr lang="en-GB" smtClean="0"/>
              <a:t>27</a:t>
            </a:fld>
            <a:endParaRPr lang="en-GB"/>
          </a:p>
        </p:txBody>
      </p:sp>
    </p:spTree>
    <p:extLst>
      <p:ext uri="{BB962C8B-B14F-4D97-AF65-F5344CB8AC3E}">
        <p14:creationId xmlns:p14="http://schemas.microsoft.com/office/powerpoint/2010/main" val="172860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50AB03-0C55-BFA9-E65E-8003D1D1A94E}"/>
              </a:ext>
            </a:extLst>
          </p:cNvPr>
          <p:cNvSpPr>
            <a:spLocks noGrp="1"/>
          </p:cNvSpPr>
          <p:nvPr>
            <p:ph type="ctrTitle"/>
          </p:nvPr>
        </p:nvSpPr>
        <p:spPr>
          <a:xfrm>
            <a:off x="1524000" y="721049"/>
            <a:ext cx="9144000" cy="2387600"/>
          </a:xfrm>
        </p:spPr>
        <p:txBody>
          <a:bodyPr>
            <a:normAutofit/>
          </a:bodyPr>
          <a:lstStyle/>
          <a:p>
            <a:r>
              <a:rPr lang="en-US" sz="4800" b="1" dirty="0">
                <a:latin typeface="+mn-lt"/>
              </a:rPr>
              <a:t>6. The difference this makes</a:t>
            </a:r>
            <a:endParaRPr lang="en-GB" sz="4800" b="1" dirty="0">
              <a:latin typeface="+mn-lt"/>
            </a:endParaRPr>
          </a:p>
        </p:txBody>
      </p:sp>
      <p:sp>
        <p:nvSpPr>
          <p:cNvPr id="6" name="Subtitle 5">
            <a:extLst>
              <a:ext uri="{FF2B5EF4-FFF2-40B4-BE49-F238E27FC236}">
                <a16:creationId xmlns:a16="http://schemas.microsoft.com/office/drawing/2014/main" id="{B6CE6D37-E6A6-BC97-2F0F-9C82349E0593}"/>
              </a:ext>
            </a:extLst>
          </p:cNvPr>
          <p:cNvSpPr>
            <a:spLocks noGrp="1"/>
          </p:cNvSpPr>
          <p:nvPr>
            <p:ph type="subTitle" idx="1"/>
          </p:nvPr>
        </p:nvSpPr>
        <p:spPr>
          <a:xfrm>
            <a:off x="1348509" y="3555750"/>
            <a:ext cx="9494982" cy="2226107"/>
          </a:xfrm>
        </p:spPr>
        <p:txBody>
          <a:bodyPr>
            <a:normAutofit/>
          </a:bodyPr>
          <a:lstStyle/>
          <a:p>
            <a:r>
              <a:rPr lang="en-US" sz="2800" dirty="0"/>
              <a:t>It reframes what we want from the food system</a:t>
            </a:r>
          </a:p>
          <a:p>
            <a:r>
              <a:rPr lang="en-GB" sz="2800" dirty="0"/>
              <a:t>Reorients Institutional architecture</a:t>
            </a:r>
          </a:p>
          <a:p>
            <a:r>
              <a:rPr lang="en-GB" sz="2800" dirty="0"/>
              <a:t>Opens up and grounds who gets involved</a:t>
            </a:r>
          </a:p>
          <a:p>
            <a:r>
              <a:rPr lang="en-GB" sz="2800" dirty="0"/>
              <a:t>Balance of democracy and control</a:t>
            </a:r>
          </a:p>
        </p:txBody>
      </p:sp>
      <p:sp>
        <p:nvSpPr>
          <p:cNvPr id="4" name="Slide Number Placeholder 3">
            <a:extLst>
              <a:ext uri="{FF2B5EF4-FFF2-40B4-BE49-F238E27FC236}">
                <a16:creationId xmlns:a16="http://schemas.microsoft.com/office/drawing/2014/main" id="{C0B13F9A-1E2C-2BA3-7FB2-77B7682B9FE0}"/>
              </a:ext>
            </a:extLst>
          </p:cNvPr>
          <p:cNvSpPr>
            <a:spLocks noGrp="1"/>
          </p:cNvSpPr>
          <p:nvPr>
            <p:ph type="sldNum" sz="quarter" idx="12"/>
          </p:nvPr>
        </p:nvSpPr>
        <p:spPr/>
        <p:txBody>
          <a:bodyPr/>
          <a:lstStyle/>
          <a:p>
            <a:fld id="{2F250E53-65D8-43E6-99E6-1696B3794435}" type="slidenum">
              <a:rPr lang="en-GB" smtClean="0"/>
              <a:t>28</a:t>
            </a:fld>
            <a:endParaRPr lang="en-GB"/>
          </a:p>
        </p:txBody>
      </p:sp>
    </p:spTree>
    <p:extLst>
      <p:ext uri="{BB962C8B-B14F-4D97-AF65-F5344CB8AC3E}">
        <p14:creationId xmlns:p14="http://schemas.microsoft.com/office/powerpoint/2010/main" val="14904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2A8460AD-2819-514A-9A2A-E54B16279FA9}"/>
              </a:ext>
            </a:extLst>
          </p:cNvPr>
          <p:cNvSpPr txBox="1"/>
          <p:nvPr/>
        </p:nvSpPr>
        <p:spPr>
          <a:xfrm>
            <a:off x="5951602" y="4219483"/>
            <a:ext cx="1230671" cy="64980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22 Local Authorities</a:t>
            </a:r>
            <a:endParaRPr lang="en-GB" sz="1100" kern="1200" dirty="0">
              <a:solidFill>
                <a:schemeClr val="accent1"/>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40D45AD-3C09-1549-975D-B469C70BAC85}"/>
              </a:ext>
            </a:extLst>
          </p:cNvPr>
          <p:cNvSpPr txBox="1"/>
          <p:nvPr/>
        </p:nvSpPr>
        <p:spPr>
          <a:xfrm>
            <a:off x="7532440" y="4189540"/>
            <a:ext cx="1247442" cy="65490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dirty="0">
                <a:solidFill>
                  <a:schemeClr val="tx1"/>
                </a:solidFill>
                <a:latin typeface="Arial" panose="020B0604020202020204" pitchFamily="34" charset="0"/>
                <a:cs typeface="Arial" panose="020B0604020202020204" pitchFamily="34" charset="0"/>
              </a:rPr>
              <a:t>7 local health boards</a:t>
            </a:r>
            <a:endParaRPr lang="en-GB" sz="1100" i="1" kern="1200" dirty="0">
              <a:solidFill>
                <a:schemeClr val="accent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89CB833-A3C0-F343-9FFD-55E48A5C226C}"/>
              </a:ext>
            </a:extLst>
          </p:cNvPr>
          <p:cNvSpPr txBox="1"/>
          <p:nvPr/>
        </p:nvSpPr>
        <p:spPr>
          <a:xfrm>
            <a:off x="179088" y="3286109"/>
            <a:ext cx="1217535" cy="90343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Wales </a:t>
            </a:r>
            <a:r>
              <a:rPr lang="en-GB" sz="1200" b="1" dirty="0">
                <a:solidFill>
                  <a:schemeClr val="tx1"/>
                </a:solidFill>
                <a:latin typeface="Arial" panose="020B0604020202020204" pitchFamily="34" charset="0"/>
                <a:cs typeface="Arial" panose="020B0604020202020204" pitchFamily="34" charset="0"/>
              </a:rPr>
              <a:t>Resilience Forum</a:t>
            </a:r>
            <a:endParaRPr lang="en-GB" sz="1100" kern="1200" dirty="0">
              <a:solidFill>
                <a:schemeClr val="accent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74DA6D3E-A07F-B749-A14F-BF4FF36FCD73}"/>
              </a:ext>
            </a:extLst>
          </p:cNvPr>
          <p:cNvSpPr txBox="1"/>
          <p:nvPr/>
        </p:nvSpPr>
        <p:spPr>
          <a:xfrm>
            <a:off x="1948698" y="3287374"/>
            <a:ext cx="1615621" cy="923641"/>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050" b="1" kern="1200" dirty="0">
                <a:solidFill>
                  <a:schemeClr val="tx1"/>
                </a:solidFill>
                <a:latin typeface="Arial" panose="020B0604020202020204" pitchFamily="34" charset="0"/>
                <a:cs typeface="Arial" panose="020B0604020202020204" pitchFamily="34" charset="0"/>
              </a:rPr>
              <a:t>Wales </a:t>
            </a:r>
            <a:r>
              <a:rPr lang="en-GB" sz="1050" b="1" dirty="0">
                <a:solidFill>
                  <a:schemeClr val="tx1"/>
                </a:solidFill>
                <a:latin typeface="Arial" panose="020B0604020202020204" pitchFamily="34" charset="0"/>
                <a:cs typeface="Arial" panose="020B0604020202020204" pitchFamily="34" charset="0"/>
              </a:rPr>
              <a:t>Resilience  Partnership Team</a:t>
            </a:r>
          </a:p>
          <a:p>
            <a:pPr defTabSz="2578100">
              <a:lnSpc>
                <a:spcPct val="90000"/>
              </a:lnSpc>
              <a:spcBef>
                <a:spcPct val="0"/>
              </a:spcBef>
              <a:spcAft>
                <a:spcPct val="35000"/>
              </a:spcAft>
            </a:pPr>
            <a:r>
              <a:rPr lang="en-GB" sz="1050" i="1" kern="1200" dirty="0">
                <a:solidFill>
                  <a:schemeClr val="accent1"/>
                </a:solidFill>
                <a:latin typeface="Arial" panose="020B0604020202020204" pitchFamily="34" charset="0"/>
                <a:cs typeface="Arial" panose="020B0604020202020204" pitchFamily="34" charset="0"/>
              </a:rPr>
              <a:t>Supports the Resilience Forum through subgroups e.g. risk assessment </a:t>
            </a:r>
          </a:p>
        </p:txBody>
      </p:sp>
      <p:cxnSp>
        <p:nvCxnSpPr>
          <p:cNvPr id="85" name="Straight Connector 84">
            <a:extLst>
              <a:ext uri="{FF2B5EF4-FFF2-40B4-BE49-F238E27FC236}">
                <a16:creationId xmlns:a16="http://schemas.microsoft.com/office/drawing/2014/main" id="{0C798B1C-BC8E-9F4D-82A2-87B09A07C4DE}"/>
              </a:ext>
            </a:extLst>
          </p:cNvPr>
          <p:cNvCxnSpPr>
            <a:cxnSpLocks/>
            <a:stCxn id="76" idx="1"/>
            <a:endCxn id="74" idx="3"/>
          </p:cNvCxnSpPr>
          <p:nvPr/>
        </p:nvCxnSpPr>
        <p:spPr>
          <a:xfrm flipH="1" flipV="1">
            <a:off x="1396623" y="3737825"/>
            <a:ext cx="552075" cy="1137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A1C748D-078A-B144-BC2E-8E0E10554453}"/>
              </a:ext>
            </a:extLst>
          </p:cNvPr>
          <p:cNvSpPr txBox="1"/>
          <p:nvPr/>
        </p:nvSpPr>
        <p:spPr>
          <a:xfrm>
            <a:off x="4810430" y="625822"/>
            <a:ext cx="1920233" cy="98569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First Minister of Wales</a:t>
            </a:r>
          </a:p>
          <a:p>
            <a:pPr defTabSz="2578100">
              <a:lnSpc>
                <a:spcPct val="90000"/>
              </a:lnSpc>
              <a:spcBef>
                <a:spcPct val="0"/>
              </a:spcBef>
              <a:spcAft>
                <a:spcPct val="35000"/>
              </a:spcAft>
            </a:pPr>
            <a:r>
              <a:rPr lang="en-GB" sz="1100" i="1" kern="1200" dirty="0">
                <a:solidFill>
                  <a:schemeClr val="accent1"/>
                </a:solidFill>
                <a:latin typeface="Arial" panose="020B0604020202020204" pitchFamily="34" charset="0"/>
                <a:cs typeface="Arial" panose="020B0604020202020204" pitchFamily="34" charset="0"/>
              </a:rPr>
              <a:t>Chairs the Wales Resilience Forum</a:t>
            </a:r>
          </a:p>
        </p:txBody>
      </p:sp>
      <p:sp>
        <p:nvSpPr>
          <p:cNvPr id="26" name="TextBox 25">
            <a:extLst>
              <a:ext uri="{FF2B5EF4-FFF2-40B4-BE49-F238E27FC236}">
                <a16:creationId xmlns:a16="http://schemas.microsoft.com/office/drawing/2014/main" id="{B95A5A43-8AB3-4F42-8D37-46D704811872}"/>
              </a:ext>
            </a:extLst>
          </p:cNvPr>
          <p:cNvSpPr txBox="1"/>
          <p:nvPr/>
        </p:nvSpPr>
        <p:spPr>
          <a:xfrm>
            <a:off x="8932855" y="634083"/>
            <a:ext cx="2039661" cy="100401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100" b="1" kern="1200" dirty="0">
                <a:solidFill>
                  <a:schemeClr val="tx1"/>
                </a:solidFill>
                <a:latin typeface="Arial" panose="020B0604020202020204" pitchFamily="34" charset="0"/>
                <a:cs typeface="Arial" panose="020B0604020202020204" pitchFamily="34" charset="0"/>
              </a:rPr>
              <a:t>Future </a:t>
            </a:r>
            <a:r>
              <a:rPr lang="en-GB" sz="1100" b="1" dirty="0">
                <a:solidFill>
                  <a:schemeClr val="tx1"/>
                </a:solidFill>
                <a:latin typeface="Arial" panose="020B0604020202020204" pitchFamily="34" charset="0"/>
                <a:cs typeface="Arial" panose="020B0604020202020204" pitchFamily="34" charset="0"/>
              </a:rPr>
              <a:t>G</a:t>
            </a:r>
            <a:r>
              <a:rPr lang="en-GB" sz="1100" b="1" kern="1200" dirty="0">
                <a:solidFill>
                  <a:schemeClr val="tx1"/>
                </a:solidFill>
                <a:latin typeface="Arial" panose="020B0604020202020204" pitchFamily="34" charset="0"/>
                <a:cs typeface="Arial" panose="020B0604020202020204" pitchFamily="34" charset="0"/>
              </a:rPr>
              <a:t>enerations Commissioner for Wales</a:t>
            </a:r>
          </a:p>
          <a:p>
            <a:pPr defTabSz="2578100">
              <a:lnSpc>
                <a:spcPct val="90000"/>
              </a:lnSpc>
              <a:spcBef>
                <a:spcPct val="0"/>
              </a:spcBef>
              <a:spcAft>
                <a:spcPct val="35000"/>
              </a:spcAft>
            </a:pPr>
            <a:r>
              <a:rPr lang="en-GB" sz="1050" i="1" dirty="0">
                <a:solidFill>
                  <a:schemeClr val="accent1"/>
                </a:solidFill>
                <a:latin typeface="Arial" panose="020B0604020202020204" pitchFamily="34" charset="0"/>
                <a:cs typeface="Arial" panose="020B0604020202020204" pitchFamily="34" charset="0"/>
              </a:rPr>
              <a:t>Monitors, audits &amp; advises public bodies to address the long-term effects of their decisions</a:t>
            </a:r>
          </a:p>
        </p:txBody>
      </p:sp>
      <p:sp>
        <p:nvSpPr>
          <p:cNvPr id="39" name="TextBox 38">
            <a:extLst>
              <a:ext uri="{FF2B5EF4-FFF2-40B4-BE49-F238E27FC236}">
                <a16:creationId xmlns:a16="http://schemas.microsoft.com/office/drawing/2014/main" id="{A7A6C775-BA25-6647-BA75-76AFF8A981DE}"/>
              </a:ext>
            </a:extLst>
          </p:cNvPr>
          <p:cNvSpPr txBox="1"/>
          <p:nvPr/>
        </p:nvSpPr>
        <p:spPr>
          <a:xfrm>
            <a:off x="477409" y="591031"/>
            <a:ext cx="2015825" cy="104045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Cabinet Office</a:t>
            </a:r>
          </a:p>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(London)</a:t>
            </a:r>
          </a:p>
          <a:p>
            <a:pPr defTabSz="2578100">
              <a:lnSpc>
                <a:spcPct val="90000"/>
              </a:lnSpc>
              <a:spcBef>
                <a:spcPct val="0"/>
              </a:spcBef>
              <a:spcAft>
                <a:spcPct val="35000"/>
              </a:spcAft>
            </a:pPr>
            <a:r>
              <a:rPr lang="en-GB" sz="1100" i="1" dirty="0">
                <a:solidFill>
                  <a:schemeClr val="accent1"/>
                </a:solidFill>
                <a:latin typeface="Arial" panose="020B0604020202020204" pitchFamily="34" charset="0"/>
                <a:cs typeface="Arial" panose="020B0604020202020204" pitchFamily="34" charset="0"/>
              </a:rPr>
              <a:t>Responsible for overall resilience planning</a:t>
            </a:r>
            <a:endParaRPr lang="en-GB" sz="1100" i="1" kern="1200" dirty="0">
              <a:solidFill>
                <a:schemeClr val="accent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C060CE7-DB54-6645-991D-16F66E519E26}"/>
              </a:ext>
            </a:extLst>
          </p:cNvPr>
          <p:cNvSpPr txBox="1"/>
          <p:nvPr/>
        </p:nvSpPr>
        <p:spPr>
          <a:xfrm>
            <a:off x="267807" y="103545"/>
            <a:ext cx="10112719" cy="369332"/>
          </a:xfrm>
          <a:prstGeom prst="rect">
            <a:avLst/>
          </a:prstGeom>
          <a:noFill/>
        </p:spPr>
        <p:txBody>
          <a:bodyPr wrap="square">
            <a:spAutoFit/>
          </a:bodyPr>
          <a:lstStyle/>
          <a:p>
            <a:r>
              <a:rPr lang="en-US" b="1" dirty="0">
                <a:solidFill>
                  <a:srgbClr val="FF0000"/>
                </a:solidFill>
              </a:rPr>
              <a:t>Emerging </a:t>
            </a:r>
            <a:r>
              <a:rPr lang="en-US" sz="1800" b="1" dirty="0">
                <a:solidFill>
                  <a:srgbClr val="FF0000"/>
                </a:solidFill>
                <a:latin typeface="+mn-lt"/>
              </a:rPr>
              <a:t>food resilience governance in Wales (with proposed new Local Food Resilience Committees)</a:t>
            </a:r>
            <a:endParaRPr lang="en-US" dirty="0">
              <a:solidFill>
                <a:srgbClr val="FF0000"/>
              </a:solidFill>
            </a:endParaRPr>
          </a:p>
        </p:txBody>
      </p:sp>
      <p:sp>
        <p:nvSpPr>
          <p:cNvPr id="49" name="TextBox 48">
            <a:extLst>
              <a:ext uri="{FF2B5EF4-FFF2-40B4-BE49-F238E27FC236}">
                <a16:creationId xmlns:a16="http://schemas.microsoft.com/office/drawing/2014/main" id="{6CBBD334-4E6C-5043-901D-507989BCB51B}"/>
              </a:ext>
            </a:extLst>
          </p:cNvPr>
          <p:cNvSpPr txBox="1"/>
          <p:nvPr/>
        </p:nvSpPr>
        <p:spPr>
          <a:xfrm>
            <a:off x="949538" y="2016239"/>
            <a:ext cx="1543697" cy="96669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dirty="0">
                <a:solidFill>
                  <a:schemeClr val="tx1"/>
                </a:solidFill>
                <a:latin typeface="Arial" panose="020B0604020202020204" pitchFamily="34" charset="0"/>
                <a:cs typeface="Arial" panose="020B0604020202020204" pitchFamily="34" charset="0"/>
              </a:rPr>
              <a:t>Deputy</a:t>
            </a:r>
            <a:r>
              <a:rPr lang="en-GB" sz="1200" b="1" kern="1200" dirty="0">
                <a:solidFill>
                  <a:schemeClr val="tx1"/>
                </a:solidFill>
                <a:latin typeface="Arial" panose="020B0604020202020204" pitchFamily="34" charset="0"/>
                <a:cs typeface="Arial" panose="020B0604020202020204" pitchFamily="34" charset="0"/>
              </a:rPr>
              <a:t> Minister </a:t>
            </a:r>
            <a:r>
              <a:rPr lang="en-GB" sz="1200" b="1" dirty="0">
                <a:solidFill>
                  <a:schemeClr val="tx1"/>
                </a:solidFill>
                <a:latin typeface="Arial" panose="020B0604020202020204" pitchFamily="34" charset="0"/>
                <a:cs typeface="Arial" panose="020B0604020202020204" pitchFamily="34" charset="0"/>
              </a:rPr>
              <a:t>for Social Partnership</a:t>
            </a:r>
            <a:endParaRPr lang="en-GB" sz="1200" b="1" kern="1200" dirty="0">
              <a:solidFill>
                <a:schemeClr val="tx1"/>
              </a:solidFill>
              <a:latin typeface="Arial" panose="020B0604020202020204" pitchFamily="34" charset="0"/>
              <a:cs typeface="Arial" panose="020B0604020202020204" pitchFamily="34" charset="0"/>
            </a:endParaRPr>
          </a:p>
          <a:p>
            <a:pPr defTabSz="2578100">
              <a:lnSpc>
                <a:spcPct val="90000"/>
              </a:lnSpc>
              <a:spcBef>
                <a:spcPct val="0"/>
              </a:spcBef>
              <a:spcAft>
                <a:spcPct val="35000"/>
              </a:spcAft>
            </a:pPr>
            <a:r>
              <a:rPr lang="en-GB" sz="1100" i="1" kern="1200" dirty="0">
                <a:solidFill>
                  <a:schemeClr val="accent1"/>
                </a:solidFill>
                <a:latin typeface="Arial" panose="020B0604020202020204" pitchFamily="34" charset="0"/>
                <a:cs typeface="Arial" panose="020B0604020202020204" pitchFamily="34" charset="0"/>
              </a:rPr>
              <a:t>Chairs the Wales Resilience Forum</a:t>
            </a:r>
          </a:p>
        </p:txBody>
      </p:sp>
      <p:sp>
        <p:nvSpPr>
          <p:cNvPr id="50" name="TextBox 49">
            <a:extLst>
              <a:ext uri="{FF2B5EF4-FFF2-40B4-BE49-F238E27FC236}">
                <a16:creationId xmlns:a16="http://schemas.microsoft.com/office/drawing/2014/main" id="{7E4F5722-67BF-6847-8236-23ED8D2EEFC2}"/>
              </a:ext>
            </a:extLst>
          </p:cNvPr>
          <p:cNvSpPr txBox="1"/>
          <p:nvPr/>
        </p:nvSpPr>
        <p:spPr>
          <a:xfrm>
            <a:off x="3024933" y="2013585"/>
            <a:ext cx="1839600" cy="96669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defTabSz="2578100">
              <a:lnSpc>
                <a:spcPct val="90000"/>
              </a:lnSpc>
              <a:spcBef>
                <a:spcPct val="0"/>
              </a:spcBef>
              <a:spcAft>
                <a:spcPct val="35000"/>
              </a:spcAft>
            </a:pPr>
            <a:r>
              <a:rPr lang="en-GB" sz="1100" b="1" dirty="0">
                <a:solidFill>
                  <a:schemeClr val="tx1"/>
                </a:solidFill>
                <a:latin typeface="Arial" panose="020B0604020202020204" pitchFamily="34" charset="0"/>
                <a:cs typeface="Arial" panose="020B0604020202020204" pitchFamily="34" charset="0"/>
              </a:rPr>
              <a:t>Other relevant cabinet portfolios </a:t>
            </a:r>
          </a:p>
          <a:p>
            <a:pPr defTabSz="2578100">
              <a:lnSpc>
                <a:spcPct val="90000"/>
              </a:lnSpc>
              <a:spcBef>
                <a:spcPct val="0"/>
              </a:spcBef>
              <a:spcAft>
                <a:spcPct val="35000"/>
              </a:spcAft>
            </a:pPr>
            <a:r>
              <a:rPr lang="en-GB" sz="1100" i="1" dirty="0">
                <a:solidFill>
                  <a:schemeClr val="accent1"/>
                </a:solidFill>
                <a:latin typeface="Arial" panose="020B0604020202020204" pitchFamily="34" charset="0"/>
                <a:cs typeface="Arial" panose="020B0604020202020204" pitchFamily="34" charset="0"/>
              </a:rPr>
              <a:t>e.g.</a:t>
            </a:r>
            <a:r>
              <a:rPr lang="en-GB" sz="1100" i="1" kern="1200" dirty="0">
                <a:solidFill>
                  <a:schemeClr val="accent1"/>
                </a:solidFill>
                <a:latin typeface="Arial" panose="020B0604020202020204" pitchFamily="34" charset="0"/>
                <a:cs typeface="Arial" panose="020B0604020202020204" pitchFamily="34" charset="0"/>
              </a:rPr>
              <a:t>: Ministers for economy; rural affairs; finance &amp; local government; climate change, social services, etc</a:t>
            </a:r>
          </a:p>
        </p:txBody>
      </p:sp>
      <p:sp>
        <p:nvSpPr>
          <p:cNvPr id="64" name="TextBox 63">
            <a:extLst>
              <a:ext uri="{FF2B5EF4-FFF2-40B4-BE49-F238E27FC236}">
                <a16:creationId xmlns:a16="http://schemas.microsoft.com/office/drawing/2014/main" id="{31504FB8-A50E-2F49-A259-A96F15D4712A}"/>
              </a:ext>
            </a:extLst>
          </p:cNvPr>
          <p:cNvSpPr txBox="1"/>
          <p:nvPr/>
        </p:nvSpPr>
        <p:spPr>
          <a:xfrm>
            <a:off x="8702992" y="1932195"/>
            <a:ext cx="2424026" cy="120190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dirty="0">
                <a:solidFill>
                  <a:schemeClr val="tx1"/>
                </a:solidFill>
                <a:latin typeface="Arial" panose="020B0604020202020204" pitchFamily="34" charset="0"/>
                <a:cs typeface="Arial" panose="020B0604020202020204" pitchFamily="34" charset="0"/>
              </a:rPr>
              <a:t>13 Public Service Boards </a:t>
            </a:r>
          </a:p>
          <a:p>
            <a:pPr defTabSz="2578100">
              <a:lnSpc>
                <a:spcPct val="90000"/>
              </a:lnSpc>
              <a:spcBef>
                <a:spcPct val="0"/>
              </a:spcBef>
              <a:spcAft>
                <a:spcPct val="35000"/>
              </a:spcAft>
            </a:pPr>
            <a:r>
              <a:rPr lang="en-GB" sz="1050" i="1" dirty="0">
                <a:solidFill>
                  <a:schemeClr val="accent1"/>
                </a:solidFill>
                <a:latin typeface="Arial" panose="020B0604020202020204" pitchFamily="34" charset="0"/>
              </a:rPr>
              <a:t>M</a:t>
            </a:r>
            <a:r>
              <a:rPr lang="en-GB" sz="1050" i="1" u="none" strike="noStrike" dirty="0">
                <a:solidFill>
                  <a:schemeClr val="accent1"/>
                </a:solidFill>
                <a:effectLst/>
                <a:latin typeface="Arial" panose="020B0604020202020204" pitchFamily="34" charset="0"/>
              </a:rPr>
              <a:t>inisters; chief constables; police and crime commissioner; probation services</a:t>
            </a:r>
            <a:r>
              <a:rPr lang="en-GB" sz="1050" i="1" dirty="0">
                <a:solidFill>
                  <a:schemeClr val="accent1"/>
                </a:solidFill>
                <a:latin typeface="Arial" panose="020B0604020202020204" pitchFamily="34" charset="0"/>
              </a:rPr>
              <a:t> &amp; </a:t>
            </a:r>
            <a:r>
              <a:rPr lang="en-GB" sz="1050" i="1" u="none" strike="noStrike" dirty="0">
                <a:solidFill>
                  <a:schemeClr val="accent1"/>
                </a:solidFill>
                <a:effectLst/>
                <a:latin typeface="Arial" panose="020B0604020202020204" pitchFamily="34" charset="0"/>
              </a:rPr>
              <a:t>voluntary organisations are all invited to participate</a:t>
            </a:r>
            <a:endParaRPr lang="en-GB" sz="1050" i="1" kern="1200" dirty="0">
              <a:solidFill>
                <a:schemeClr val="accent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E72E57FB-2B14-574A-9AD8-41B9E4752CC1}"/>
              </a:ext>
            </a:extLst>
          </p:cNvPr>
          <p:cNvSpPr txBox="1"/>
          <p:nvPr/>
        </p:nvSpPr>
        <p:spPr>
          <a:xfrm>
            <a:off x="9052492" y="4160219"/>
            <a:ext cx="1247442" cy="67191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3 Fire and Rescue Authorities</a:t>
            </a:r>
            <a:endParaRPr lang="en-GB" sz="1100" kern="1200" dirty="0">
              <a:solidFill>
                <a:schemeClr val="accent1"/>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D65FAAE-4C15-2F4F-9C42-8667D85F0FDF}"/>
              </a:ext>
            </a:extLst>
          </p:cNvPr>
          <p:cNvSpPr txBox="1"/>
          <p:nvPr/>
        </p:nvSpPr>
        <p:spPr>
          <a:xfrm>
            <a:off x="10510906" y="4160219"/>
            <a:ext cx="1602631" cy="64008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100" b="1" kern="1200" dirty="0">
                <a:solidFill>
                  <a:schemeClr val="tx1"/>
                </a:solidFill>
                <a:latin typeface="Arial" panose="020B0604020202020204" pitchFamily="34" charset="0"/>
                <a:cs typeface="Arial" panose="020B0604020202020204" pitchFamily="34" charset="0"/>
              </a:rPr>
              <a:t>Other food-relevant statutory bodies </a:t>
            </a:r>
            <a:endParaRPr lang="en-GB" sz="900" b="1" kern="1200" dirty="0">
              <a:solidFill>
                <a:schemeClr val="tx1"/>
              </a:solidFill>
              <a:latin typeface="Arial" panose="020B0604020202020204" pitchFamily="34" charset="0"/>
              <a:cs typeface="Arial" panose="020B0604020202020204" pitchFamily="34" charset="0"/>
            </a:endParaRPr>
          </a:p>
          <a:p>
            <a:pPr defTabSz="2578100">
              <a:lnSpc>
                <a:spcPct val="90000"/>
              </a:lnSpc>
              <a:spcBef>
                <a:spcPct val="0"/>
              </a:spcBef>
              <a:spcAft>
                <a:spcPct val="35000"/>
              </a:spcAft>
            </a:pPr>
            <a:r>
              <a:rPr lang="en-GB" sz="900" i="1" kern="1200" dirty="0">
                <a:solidFill>
                  <a:schemeClr val="accent1"/>
                </a:solidFill>
                <a:latin typeface="Arial" panose="020B0604020202020204" pitchFamily="34" charset="0"/>
                <a:cs typeface="Arial" panose="020B0604020202020204" pitchFamily="34" charset="0"/>
              </a:rPr>
              <a:t>e.g. National Parks, Natural Resources Wales</a:t>
            </a:r>
          </a:p>
        </p:txBody>
      </p:sp>
      <p:sp>
        <p:nvSpPr>
          <p:cNvPr id="77" name="TextBox 76">
            <a:extLst>
              <a:ext uri="{FF2B5EF4-FFF2-40B4-BE49-F238E27FC236}">
                <a16:creationId xmlns:a16="http://schemas.microsoft.com/office/drawing/2014/main" id="{DB0E7DB7-F156-8741-AE7D-AFDB17520F00}"/>
              </a:ext>
            </a:extLst>
          </p:cNvPr>
          <p:cNvSpPr txBox="1"/>
          <p:nvPr/>
        </p:nvSpPr>
        <p:spPr>
          <a:xfrm>
            <a:off x="5841405" y="5618952"/>
            <a:ext cx="1748395" cy="91919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22 food partnerships</a:t>
            </a:r>
          </a:p>
          <a:p>
            <a:pPr defTabSz="2578100">
              <a:lnSpc>
                <a:spcPct val="90000"/>
              </a:lnSpc>
              <a:spcBef>
                <a:spcPct val="0"/>
              </a:spcBef>
              <a:spcAft>
                <a:spcPct val="35000"/>
              </a:spcAft>
            </a:pPr>
            <a:r>
              <a:rPr lang="en-GB" sz="1100" i="1" kern="1200" dirty="0">
                <a:solidFill>
                  <a:schemeClr val="accent1"/>
                </a:solidFill>
                <a:latin typeface="Arial" panose="020B0604020202020204" pitchFamily="34" charset="0"/>
                <a:cs typeface="Arial" panose="020B0604020202020204" pitchFamily="34" charset="0"/>
              </a:rPr>
              <a:t> </a:t>
            </a:r>
            <a:r>
              <a:rPr lang="en-GB" sz="1100" i="1" dirty="0">
                <a:solidFill>
                  <a:schemeClr val="accent1"/>
                </a:solidFill>
                <a:latin typeface="Arial" panose="020B0604020202020204" pitchFamily="34" charset="0"/>
                <a:cs typeface="Arial" panose="020B0604020202020204" pitchFamily="34" charset="0"/>
              </a:rPr>
              <a:t>Establishing in each local authority with some funding from the Welsh Government</a:t>
            </a:r>
            <a:endParaRPr lang="en-GB" sz="1100" i="1" kern="1200" dirty="0">
              <a:solidFill>
                <a:schemeClr val="accent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3E8D8BB-3E5D-4C4B-A519-79838D0BB145}"/>
              </a:ext>
            </a:extLst>
          </p:cNvPr>
          <p:cNvSpPr txBox="1"/>
          <p:nvPr/>
        </p:nvSpPr>
        <p:spPr>
          <a:xfrm>
            <a:off x="2262492" y="5634245"/>
            <a:ext cx="3199405" cy="88860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Civil society in Wales</a:t>
            </a:r>
          </a:p>
          <a:p>
            <a:pPr defTabSz="2578100">
              <a:lnSpc>
                <a:spcPct val="90000"/>
              </a:lnSpc>
              <a:spcBef>
                <a:spcPct val="0"/>
              </a:spcBef>
              <a:spcAft>
                <a:spcPct val="35000"/>
              </a:spcAft>
            </a:pPr>
            <a:r>
              <a:rPr lang="en-GB" sz="1100" i="1" kern="1200" dirty="0">
                <a:solidFill>
                  <a:schemeClr val="accent1"/>
                </a:solidFill>
                <a:latin typeface="Arial" panose="020B0604020202020204" pitchFamily="34" charset="0"/>
                <a:cs typeface="Arial" panose="020B0604020202020204" pitchFamily="34" charset="0"/>
              </a:rPr>
              <a:t>e.g.: Food Sense Wales, Food Policy Alliance Cymru, Sustainable Food Places Wales, etc. </a:t>
            </a:r>
          </a:p>
        </p:txBody>
      </p:sp>
      <p:sp>
        <p:nvSpPr>
          <p:cNvPr id="79" name="TextBox 78">
            <a:extLst>
              <a:ext uri="{FF2B5EF4-FFF2-40B4-BE49-F238E27FC236}">
                <a16:creationId xmlns:a16="http://schemas.microsoft.com/office/drawing/2014/main" id="{32BD3657-CE6B-9642-BA13-C2054757E675}"/>
              </a:ext>
            </a:extLst>
          </p:cNvPr>
          <p:cNvSpPr txBox="1"/>
          <p:nvPr/>
        </p:nvSpPr>
        <p:spPr>
          <a:xfrm>
            <a:off x="6629626" y="3188474"/>
            <a:ext cx="1599523" cy="85493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100" b="1" kern="1200" dirty="0">
                <a:solidFill>
                  <a:schemeClr val="tx1"/>
                </a:solidFill>
                <a:latin typeface="Arial" panose="020B0604020202020204" pitchFamily="34" charset="0"/>
                <a:cs typeface="Arial" panose="020B0604020202020204" pitchFamily="34" charset="0"/>
              </a:rPr>
              <a:t>3 all-Wales NHS trusts</a:t>
            </a:r>
          </a:p>
          <a:p>
            <a:pPr defTabSz="2578100">
              <a:lnSpc>
                <a:spcPct val="90000"/>
              </a:lnSpc>
              <a:spcBef>
                <a:spcPct val="0"/>
              </a:spcBef>
              <a:spcAft>
                <a:spcPct val="35000"/>
              </a:spcAft>
            </a:pPr>
            <a:r>
              <a:rPr lang="en-GB" sz="1100" i="1" dirty="0">
                <a:solidFill>
                  <a:schemeClr val="accent1"/>
                </a:solidFill>
                <a:latin typeface="Arial" panose="020B0604020202020204" pitchFamily="34" charset="0"/>
                <a:cs typeface="Arial" panose="020B0604020202020204" pitchFamily="34" charset="0"/>
              </a:rPr>
              <a:t>Public Health Wales; </a:t>
            </a:r>
            <a:r>
              <a:rPr lang="en-GB" sz="1100" i="1" dirty="0" err="1">
                <a:solidFill>
                  <a:schemeClr val="accent1"/>
                </a:solidFill>
                <a:latin typeface="Arial" panose="020B0604020202020204" pitchFamily="34" charset="0"/>
                <a:cs typeface="Arial" panose="020B0604020202020204" pitchFamily="34" charset="0"/>
              </a:rPr>
              <a:t>Venlindre</a:t>
            </a:r>
            <a:r>
              <a:rPr lang="en-GB" sz="1100" i="1" dirty="0">
                <a:solidFill>
                  <a:schemeClr val="accent1"/>
                </a:solidFill>
                <a:latin typeface="Arial" panose="020B0604020202020204" pitchFamily="34" charset="0"/>
                <a:cs typeface="Arial" panose="020B0604020202020204" pitchFamily="34" charset="0"/>
              </a:rPr>
              <a:t> University NHS Trust; </a:t>
            </a:r>
            <a:r>
              <a:rPr lang="en-GB" sz="1100" i="1" kern="1200" dirty="0">
                <a:solidFill>
                  <a:schemeClr val="accent1"/>
                </a:solidFill>
                <a:latin typeface="Arial" panose="020B0604020202020204" pitchFamily="34" charset="0"/>
                <a:cs typeface="Arial" panose="020B0604020202020204" pitchFamily="34" charset="0"/>
              </a:rPr>
              <a:t>Welsh </a:t>
            </a:r>
            <a:r>
              <a:rPr lang="en-GB" sz="1100" i="1" dirty="0">
                <a:solidFill>
                  <a:schemeClr val="accent1"/>
                </a:solidFill>
                <a:latin typeface="Arial" panose="020B0604020202020204" pitchFamily="34" charset="0"/>
                <a:cs typeface="Arial" panose="020B0604020202020204" pitchFamily="34" charset="0"/>
              </a:rPr>
              <a:t>A</a:t>
            </a:r>
            <a:r>
              <a:rPr lang="en-GB" sz="1100" i="1" kern="1200" dirty="0">
                <a:solidFill>
                  <a:schemeClr val="accent1"/>
                </a:solidFill>
                <a:latin typeface="Arial" panose="020B0604020202020204" pitchFamily="34" charset="0"/>
                <a:cs typeface="Arial" panose="020B0604020202020204" pitchFamily="34" charset="0"/>
              </a:rPr>
              <a:t>mbulance Service</a:t>
            </a:r>
          </a:p>
        </p:txBody>
      </p:sp>
      <p:sp>
        <p:nvSpPr>
          <p:cNvPr id="80" name="TextBox 79">
            <a:extLst>
              <a:ext uri="{FF2B5EF4-FFF2-40B4-BE49-F238E27FC236}">
                <a16:creationId xmlns:a16="http://schemas.microsoft.com/office/drawing/2014/main" id="{02886E9D-0614-D44C-BA2D-AD52883ADA88}"/>
              </a:ext>
            </a:extLst>
          </p:cNvPr>
          <p:cNvSpPr txBox="1"/>
          <p:nvPr/>
        </p:nvSpPr>
        <p:spPr>
          <a:xfrm>
            <a:off x="4840791" y="3224070"/>
            <a:ext cx="1360424" cy="88860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dirty="0">
                <a:solidFill>
                  <a:schemeClr val="tx1"/>
                </a:solidFill>
                <a:latin typeface="Arial" panose="020B0604020202020204" pitchFamily="34" charset="0"/>
                <a:cs typeface="Arial" panose="020B0604020202020204" pitchFamily="34" charset="0"/>
              </a:rPr>
              <a:t>Food Standards Agency in Wales</a:t>
            </a:r>
            <a:endParaRPr lang="en-GB" sz="1100" i="1" kern="1200" dirty="0">
              <a:solidFill>
                <a:schemeClr val="accent1"/>
              </a:solidFill>
              <a:latin typeface="Arial" panose="020B0604020202020204" pitchFamily="34" charset="0"/>
              <a:cs typeface="Arial" panose="020B0604020202020204" pitchFamily="34" charset="0"/>
            </a:endParaRPr>
          </a:p>
        </p:txBody>
      </p:sp>
      <p:cxnSp>
        <p:nvCxnSpPr>
          <p:cNvPr id="82" name="Straight Connector 81">
            <a:extLst>
              <a:ext uri="{FF2B5EF4-FFF2-40B4-BE49-F238E27FC236}">
                <a16:creationId xmlns:a16="http://schemas.microsoft.com/office/drawing/2014/main" id="{B534ED7B-97AA-AB4D-BCF0-28F123968788}"/>
              </a:ext>
            </a:extLst>
          </p:cNvPr>
          <p:cNvCxnSpPr>
            <a:cxnSpLocks/>
            <a:stCxn id="39" idx="3"/>
            <a:endCxn id="21" idx="1"/>
          </p:cNvCxnSpPr>
          <p:nvPr/>
        </p:nvCxnSpPr>
        <p:spPr>
          <a:xfrm>
            <a:off x="2493234" y="1111256"/>
            <a:ext cx="2317196" cy="7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296F4BF-3299-3E4E-BA47-31E7E80BA2E0}"/>
              </a:ext>
            </a:extLst>
          </p:cNvPr>
          <p:cNvCxnSpPr>
            <a:cxnSpLocks/>
            <a:stCxn id="26" idx="1"/>
            <a:endCxn id="21" idx="3"/>
          </p:cNvCxnSpPr>
          <p:nvPr/>
        </p:nvCxnSpPr>
        <p:spPr>
          <a:xfrm flipH="1" flipV="1">
            <a:off x="6730663" y="1118670"/>
            <a:ext cx="2202192" cy="17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114BC0A-5C91-FF45-8A9C-287018F92011}"/>
              </a:ext>
            </a:extLst>
          </p:cNvPr>
          <p:cNvCxnSpPr>
            <a:cxnSpLocks/>
            <a:stCxn id="71" idx="0"/>
            <a:endCxn id="64" idx="2"/>
          </p:cNvCxnSpPr>
          <p:nvPr/>
        </p:nvCxnSpPr>
        <p:spPr>
          <a:xfrm flipV="1">
            <a:off x="8156161" y="3134097"/>
            <a:ext cx="1758844" cy="1055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7EE02DE-76DF-8847-852E-F023312FFBDC}"/>
              </a:ext>
            </a:extLst>
          </p:cNvPr>
          <p:cNvCxnSpPr>
            <a:cxnSpLocks/>
            <a:stCxn id="70" idx="0"/>
            <a:endCxn id="64" idx="2"/>
          </p:cNvCxnSpPr>
          <p:nvPr/>
        </p:nvCxnSpPr>
        <p:spPr>
          <a:xfrm flipV="1">
            <a:off x="9676213" y="3134097"/>
            <a:ext cx="238792" cy="102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E8B0216-C358-214B-A9C7-D461BA0C1C55}"/>
              </a:ext>
            </a:extLst>
          </p:cNvPr>
          <p:cNvCxnSpPr>
            <a:cxnSpLocks/>
            <a:stCxn id="73" idx="0"/>
            <a:endCxn id="64" idx="2"/>
          </p:cNvCxnSpPr>
          <p:nvPr/>
        </p:nvCxnSpPr>
        <p:spPr>
          <a:xfrm flipH="1" flipV="1">
            <a:off x="9915005" y="3134097"/>
            <a:ext cx="1397217" cy="102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D201F92-A172-524A-94ED-A9B611F23FE0}"/>
              </a:ext>
            </a:extLst>
          </p:cNvPr>
          <p:cNvCxnSpPr>
            <a:cxnSpLocks/>
            <a:stCxn id="79" idx="0"/>
            <a:endCxn id="197" idx="2"/>
          </p:cNvCxnSpPr>
          <p:nvPr/>
        </p:nvCxnSpPr>
        <p:spPr>
          <a:xfrm flipH="1" flipV="1">
            <a:off x="6095357" y="3028205"/>
            <a:ext cx="1334031" cy="160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2C472DC-5983-8949-9072-8C690069D71F}"/>
              </a:ext>
            </a:extLst>
          </p:cNvPr>
          <p:cNvCxnSpPr>
            <a:cxnSpLocks/>
            <a:stCxn id="77" idx="0"/>
            <a:endCxn id="67" idx="2"/>
          </p:cNvCxnSpPr>
          <p:nvPr/>
        </p:nvCxnSpPr>
        <p:spPr>
          <a:xfrm flipH="1" flipV="1">
            <a:off x="6566938" y="4869288"/>
            <a:ext cx="148665" cy="749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2D1FE49-0310-E242-9670-74BDABA668B5}"/>
              </a:ext>
            </a:extLst>
          </p:cNvPr>
          <p:cNvCxnSpPr>
            <a:cxnSpLocks/>
            <a:stCxn id="49" idx="0"/>
            <a:endCxn id="21" idx="2"/>
          </p:cNvCxnSpPr>
          <p:nvPr/>
        </p:nvCxnSpPr>
        <p:spPr>
          <a:xfrm flipV="1">
            <a:off x="1721387" y="1611517"/>
            <a:ext cx="4049160" cy="40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9B82D64-C00B-A84D-94D5-B19F85695AF3}"/>
              </a:ext>
            </a:extLst>
          </p:cNvPr>
          <p:cNvCxnSpPr>
            <a:cxnSpLocks/>
            <a:stCxn id="64" idx="0"/>
          </p:cNvCxnSpPr>
          <p:nvPr/>
        </p:nvCxnSpPr>
        <p:spPr>
          <a:xfrm flipV="1">
            <a:off x="9915005" y="1631481"/>
            <a:ext cx="0" cy="300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FB1667F-CA29-D844-B8E5-548801EEA8FC}"/>
              </a:ext>
            </a:extLst>
          </p:cNvPr>
          <p:cNvCxnSpPr>
            <a:cxnSpLocks/>
            <a:stCxn id="77" idx="0"/>
            <a:endCxn id="71" idx="2"/>
          </p:cNvCxnSpPr>
          <p:nvPr/>
        </p:nvCxnSpPr>
        <p:spPr>
          <a:xfrm flipV="1">
            <a:off x="6715603" y="4844447"/>
            <a:ext cx="1440558" cy="774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D957D15-144A-8D4B-AEF9-2C0E5469A75C}"/>
              </a:ext>
            </a:extLst>
          </p:cNvPr>
          <p:cNvCxnSpPr>
            <a:cxnSpLocks/>
            <a:stCxn id="78" idx="3"/>
            <a:endCxn id="77" idx="1"/>
          </p:cNvCxnSpPr>
          <p:nvPr/>
        </p:nvCxnSpPr>
        <p:spPr>
          <a:xfrm>
            <a:off x="5461897" y="6078548"/>
            <a:ext cx="379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15F2A03-435A-7544-89B0-493259A35476}"/>
              </a:ext>
            </a:extLst>
          </p:cNvPr>
          <p:cNvCxnSpPr>
            <a:cxnSpLocks/>
            <a:stCxn id="78" idx="0"/>
            <a:endCxn id="67" idx="2"/>
          </p:cNvCxnSpPr>
          <p:nvPr/>
        </p:nvCxnSpPr>
        <p:spPr>
          <a:xfrm flipV="1">
            <a:off x="3862195" y="4869288"/>
            <a:ext cx="2704743" cy="764957"/>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FA4AD8E5-0981-DB4B-89C9-D9B525423073}"/>
              </a:ext>
            </a:extLst>
          </p:cNvPr>
          <p:cNvSpPr txBox="1"/>
          <p:nvPr/>
        </p:nvSpPr>
        <p:spPr>
          <a:xfrm>
            <a:off x="5176200" y="1989710"/>
            <a:ext cx="1838313" cy="103849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100" b="1" kern="1200" dirty="0">
                <a:solidFill>
                  <a:schemeClr val="tx1"/>
                </a:solidFill>
                <a:latin typeface="Arial" panose="020B0604020202020204" pitchFamily="34" charset="0"/>
                <a:cs typeface="Arial" panose="020B0604020202020204" pitchFamily="34" charset="0"/>
              </a:rPr>
              <a:t>Deputy Minister for Mental Health and Wellbeing</a:t>
            </a:r>
            <a:endParaRPr lang="en-GB" sz="1100" b="1" i="1" dirty="0">
              <a:solidFill>
                <a:schemeClr val="accent1"/>
              </a:solidFill>
              <a:latin typeface="Arial" panose="020B0604020202020204" pitchFamily="34" charset="0"/>
              <a:cs typeface="Arial" panose="020B0604020202020204" pitchFamily="34" charset="0"/>
            </a:endParaRPr>
          </a:p>
          <a:p>
            <a:pPr defTabSz="2578100">
              <a:lnSpc>
                <a:spcPct val="90000"/>
              </a:lnSpc>
              <a:spcBef>
                <a:spcPct val="0"/>
              </a:spcBef>
              <a:spcAft>
                <a:spcPct val="35000"/>
              </a:spcAft>
            </a:pPr>
            <a:r>
              <a:rPr lang="en-GB" sz="1000" i="1" kern="1200" dirty="0">
                <a:solidFill>
                  <a:schemeClr val="accent1"/>
                </a:solidFill>
                <a:latin typeface="Arial" panose="020B0604020202020204" pitchFamily="34" charset="0"/>
                <a:cs typeface="Arial" panose="020B0604020202020204" pitchFamily="34" charset="0"/>
              </a:rPr>
              <a:t>Respo</a:t>
            </a:r>
            <a:r>
              <a:rPr lang="en-GB" sz="1000" i="1" dirty="0">
                <a:solidFill>
                  <a:schemeClr val="accent1"/>
                </a:solidFill>
                <a:latin typeface="Arial" panose="020B0604020202020204" pitchFamily="34" charset="0"/>
                <a:cs typeface="Arial" panose="020B0604020202020204" pitchFamily="34" charset="0"/>
              </a:rPr>
              <a:t>nsible for NHS delivery and performance and the Food Standards Agency in Wales</a:t>
            </a:r>
            <a:endParaRPr lang="en-GB" sz="1000" i="1" kern="1200" dirty="0">
              <a:solidFill>
                <a:schemeClr val="accent1"/>
              </a:solidFill>
              <a:latin typeface="Arial" panose="020B0604020202020204" pitchFamily="34" charset="0"/>
              <a:cs typeface="Arial" panose="020B0604020202020204" pitchFamily="34" charset="0"/>
            </a:endParaRPr>
          </a:p>
        </p:txBody>
      </p:sp>
      <p:cxnSp>
        <p:nvCxnSpPr>
          <p:cNvPr id="198" name="Straight Connector 197">
            <a:extLst>
              <a:ext uri="{FF2B5EF4-FFF2-40B4-BE49-F238E27FC236}">
                <a16:creationId xmlns:a16="http://schemas.microsoft.com/office/drawing/2014/main" id="{E27058E2-4952-BB42-A779-82EDBC4B4A87}"/>
              </a:ext>
            </a:extLst>
          </p:cNvPr>
          <p:cNvCxnSpPr>
            <a:cxnSpLocks/>
            <a:stCxn id="197" idx="0"/>
            <a:endCxn id="21" idx="2"/>
          </p:cNvCxnSpPr>
          <p:nvPr/>
        </p:nvCxnSpPr>
        <p:spPr>
          <a:xfrm flipH="1" flipV="1">
            <a:off x="5770547" y="1611517"/>
            <a:ext cx="324810" cy="378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8331122-818D-3940-B86F-1C7E1CE79C3E}"/>
              </a:ext>
            </a:extLst>
          </p:cNvPr>
          <p:cNvCxnSpPr>
            <a:cxnSpLocks/>
            <a:stCxn id="21" idx="2"/>
            <a:endCxn id="50" idx="0"/>
          </p:cNvCxnSpPr>
          <p:nvPr/>
        </p:nvCxnSpPr>
        <p:spPr>
          <a:xfrm flipH="1">
            <a:off x="3944733" y="1611517"/>
            <a:ext cx="1825814" cy="40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9BAEBAD-B5A7-6640-9E19-41B79A7D7753}"/>
              </a:ext>
            </a:extLst>
          </p:cNvPr>
          <p:cNvCxnSpPr>
            <a:cxnSpLocks/>
            <a:stCxn id="74" idx="0"/>
            <a:endCxn id="49" idx="2"/>
          </p:cNvCxnSpPr>
          <p:nvPr/>
        </p:nvCxnSpPr>
        <p:spPr>
          <a:xfrm flipV="1">
            <a:off x="787856" y="2982934"/>
            <a:ext cx="933531" cy="303175"/>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1FF7C7A-D195-D777-B801-1ABFA1360358}"/>
              </a:ext>
            </a:extLst>
          </p:cNvPr>
          <p:cNvSpPr/>
          <p:nvPr/>
        </p:nvSpPr>
        <p:spPr>
          <a:xfrm>
            <a:off x="10510906" y="5397314"/>
            <a:ext cx="1447064" cy="1373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latin typeface="Arial" panose="020B0604020202020204" pitchFamily="34" charset="0"/>
                <a:cs typeface="Arial" panose="020B0604020202020204" pitchFamily="34" charset="0"/>
              </a:rPr>
              <a:t>Local 'blue light' services  </a:t>
            </a:r>
          </a:p>
          <a:p>
            <a:pPr algn="ctr"/>
            <a:r>
              <a:rPr lang="en-US" sz="950" dirty="0">
                <a:latin typeface="Arial" panose="020B0604020202020204" pitchFamily="34" charset="0"/>
                <a:cs typeface="Arial" panose="020B0604020202020204" pitchFamily="34" charset="0"/>
              </a:rPr>
              <a:t>(</a:t>
            </a:r>
            <a:r>
              <a:rPr lang="en-US" sz="950" i="1" dirty="0">
                <a:latin typeface="Arial" panose="020B0604020202020204" pitchFamily="34" charset="0"/>
                <a:cs typeface="Arial" panose="020B0604020202020204" pitchFamily="34" charset="0"/>
              </a:rPr>
              <a:t>Category 1 responders: police, ambulance, fire services</a:t>
            </a:r>
            <a:r>
              <a:rPr lang="en-US" sz="950" dirty="0">
                <a:latin typeface="Arial" panose="020B0604020202020204" pitchFamily="34" charset="0"/>
                <a:cs typeface="Arial" panose="020B0604020202020204" pitchFamily="34" charset="0"/>
              </a:rPr>
              <a:t>)</a:t>
            </a:r>
          </a:p>
        </p:txBody>
      </p:sp>
      <p:cxnSp>
        <p:nvCxnSpPr>
          <p:cNvPr id="8" name="Straight Connector 7">
            <a:extLst>
              <a:ext uri="{FF2B5EF4-FFF2-40B4-BE49-F238E27FC236}">
                <a16:creationId xmlns:a16="http://schemas.microsoft.com/office/drawing/2014/main" id="{A7BD55AB-EC41-4B00-2352-8D3F770CEB99}"/>
              </a:ext>
            </a:extLst>
          </p:cNvPr>
          <p:cNvCxnSpPr>
            <a:cxnSpLocks/>
            <a:stCxn id="77" idx="0"/>
            <a:endCxn id="73" idx="2"/>
          </p:cNvCxnSpPr>
          <p:nvPr/>
        </p:nvCxnSpPr>
        <p:spPr>
          <a:xfrm flipV="1">
            <a:off x="6715603" y="4800301"/>
            <a:ext cx="4596619" cy="818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E7B4F7-C8CB-1DC5-5EA8-E8C008647214}"/>
              </a:ext>
            </a:extLst>
          </p:cNvPr>
          <p:cNvCxnSpPr>
            <a:cxnSpLocks/>
            <a:stCxn id="3" idx="0"/>
            <a:endCxn id="70" idx="2"/>
          </p:cNvCxnSpPr>
          <p:nvPr/>
        </p:nvCxnSpPr>
        <p:spPr>
          <a:xfrm flipH="1" flipV="1">
            <a:off x="9676213" y="4832131"/>
            <a:ext cx="1558225" cy="5651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81A52D8-C36F-2545-3CED-03DA293F8EE9}"/>
              </a:ext>
            </a:extLst>
          </p:cNvPr>
          <p:cNvSpPr/>
          <p:nvPr/>
        </p:nvSpPr>
        <p:spPr>
          <a:xfrm>
            <a:off x="8229149" y="5384357"/>
            <a:ext cx="1447064" cy="137399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latin typeface="Arial" panose="020B0604020202020204" pitchFamily="34" charset="0"/>
                <a:cs typeface="Arial" panose="020B0604020202020204" pitchFamily="34" charset="0"/>
              </a:rPr>
              <a:t>Proposed new Local Food Resilience Committee</a:t>
            </a:r>
          </a:p>
          <a:p>
            <a:pPr algn="ctr"/>
            <a:r>
              <a:rPr lang="en-US" sz="950" i="1" dirty="0">
                <a:latin typeface="Arial" panose="020B0604020202020204" pitchFamily="34" charset="0"/>
                <a:cs typeface="Arial" panose="020B0604020202020204" pitchFamily="34" charset="0"/>
              </a:rPr>
              <a:t>(including local food partnerships &amp; civil society)</a:t>
            </a:r>
          </a:p>
        </p:txBody>
      </p:sp>
      <p:cxnSp>
        <p:nvCxnSpPr>
          <p:cNvPr id="140" name="Straight Connector 139">
            <a:extLst>
              <a:ext uri="{FF2B5EF4-FFF2-40B4-BE49-F238E27FC236}">
                <a16:creationId xmlns:a16="http://schemas.microsoft.com/office/drawing/2014/main" id="{B2C8C26D-D39A-2C50-5BD4-5555984812BC}"/>
              </a:ext>
            </a:extLst>
          </p:cNvPr>
          <p:cNvCxnSpPr>
            <a:cxnSpLocks/>
            <a:stCxn id="3" idx="0"/>
            <a:endCxn id="71" idx="2"/>
          </p:cNvCxnSpPr>
          <p:nvPr/>
        </p:nvCxnSpPr>
        <p:spPr>
          <a:xfrm flipH="1" flipV="1">
            <a:off x="8156161" y="4844447"/>
            <a:ext cx="3078277" cy="552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0B0890A-2268-D547-9634-D0C4A83136BD}"/>
              </a:ext>
            </a:extLst>
          </p:cNvPr>
          <p:cNvCxnSpPr>
            <a:cxnSpLocks/>
            <a:stCxn id="80" idx="0"/>
            <a:endCxn id="197" idx="2"/>
          </p:cNvCxnSpPr>
          <p:nvPr/>
        </p:nvCxnSpPr>
        <p:spPr>
          <a:xfrm flipV="1">
            <a:off x="5521003" y="3028205"/>
            <a:ext cx="574354" cy="195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ECFD360-4493-1D24-6AFB-C7055531E3E2}"/>
              </a:ext>
            </a:extLst>
          </p:cNvPr>
          <p:cNvCxnSpPr>
            <a:cxnSpLocks/>
            <a:stCxn id="77" idx="3"/>
            <a:endCxn id="14" idx="2"/>
          </p:cNvCxnSpPr>
          <p:nvPr/>
        </p:nvCxnSpPr>
        <p:spPr>
          <a:xfrm flipV="1">
            <a:off x="7589800" y="6071354"/>
            <a:ext cx="639349" cy="719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2DDA7A0-85DB-5F4B-0AFD-63751B982089}"/>
              </a:ext>
            </a:extLst>
          </p:cNvPr>
          <p:cNvCxnSpPr>
            <a:cxnSpLocks/>
            <a:stCxn id="14" idx="6"/>
            <a:endCxn id="3" idx="2"/>
          </p:cNvCxnSpPr>
          <p:nvPr/>
        </p:nvCxnSpPr>
        <p:spPr>
          <a:xfrm>
            <a:off x="9676213" y="6071354"/>
            <a:ext cx="834693" cy="127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D4DCE70-CF4C-54EB-67DD-177938D01BA1}"/>
              </a:ext>
            </a:extLst>
          </p:cNvPr>
          <p:cNvCxnSpPr>
            <a:cxnSpLocks/>
            <a:stCxn id="71" idx="0"/>
            <a:endCxn id="79" idx="2"/>
          </p:cNvCxnSpPr>
          <p:nvPr/>
        </p:nvCxnSpPr>
        <p:spPr>
          <a:xfrm flipH="1" flipV="1">
            <a:off x="7429388" y="4043413"/>
            <a:ext cx="726773" cy="146127"/>
          </a:xfrm>
          <a:prstGeom prst="line">
            <a:avLst/>
          </a:prstGeom>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906C7705-E0EA-57CE-0B9E-0E7D355DC604}"/>
              </a:ext>
            </a:extLst>
          </p:cNvPr>
          <p:cNvSpPr txBox="1"/>
          <p:nvPr/>
        </p:nvSpPr>
        <p:spPr>
          <a:xfrm>
            <a:off x="176605" y="5634245"/>
            <a:ext cx="1748395" cy="88860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36830" tIns="36830" rIns="36830" bIns="36830" numCol="1" spcCol="1270" anchor="ctr" anchorCtr="0">
            <a:noAutofit/>
          </a:bodyPr>
          <a:lstStyle/>
          <a:p>
            <a:pPr algn="ctr" defTabSz="25781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Food supply chain</a:t>
            </a:r>
          </a:p>
          <a:p>
            <a:pPr defTabSz="2578100">
              <a:lnSpc>
                <a:spcPct val="90000"/>
              </a:lnSpc>
              <a:spcBef>
                <a:spcPct val="0"/>
              </a:spcBef>
              <a:spcAft>
                <a:spcPct val="35000"/>
              </a:spcAft>
            </a:pPr>
            <a:r>
              <a:rPr lang="en-GB" sz="1100" i="1" kern="1200" dirty="0">
                <a:solidFill>
                  <a:schemeClr val="accent1"/>
                </a:solidFill>
                <a:latin typeface="Arial" panose="020B0604020202020204" pitchFamily="34" charset="0"/>
                <a:cs typeface="Arial" panose="020B0604020202020204" pitchFamily="34" charset="0"/>
              </a:rPr>
              <a:t>Farm, processing, retail, hospitality, logistics</a:t>
            </a:r>
          </a:p>
        </p:txBody>
      </p:sp>
      <p:cxnSp>
        <p:nvCxnSpPr>
          <p:cNvPr id="239" name="Straight Connector 238">
            <a:extLst>
              <a:ext uri="{FF2B5EF4-FFF2-40B4-BE49-F238E27FC236}">
                <a16:creationId xmlns:a16="http://schemas.microsoft.com/office/drawing/2014/main" id="{05CB3D37-F4B6-EB06-12C9-6C6DFB9516E4}"/>
              </a:ext>
            </a:extLst>
          </p:cNvPr>
          <p:cNvCxnSpPr>
            <a:cxnSpLocks/>
            <a:stCxn id="224" idx="3"/>
            <a:endCxn id="78" idx="1"/>
          </p:cNvCxnSpPr>
          <p:nvPr/>
        </p:nvCxnSpPr>
        <p:spPr>
          <a:xfrm>
            <a:off x="1925000" y="6078548"/>
            <a:ext cx="337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F27B87D-5023-9ECD-76EF-BE82EDC530E7}"/>
              </a:ext>
            </a:extLst>
          </p:cNvPr>
          <p:cNvCxnSpPr>
            <a:cxnSpLocks/>
            <a:endCxn id="224" idx="0"/>
          </p:cNvCxnSpPr>
          <p:nvPr/>
        </p:nvCxnSpPr>
        <p:spPr>
          <a:xfrm>
            <a:off x="1050802" y="5063437"/>
            <a:ext cx="1" cy="570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E4CC8C90-20B3-FD70-BDE7-D8C159D9EF76}"/>
              </a:ext>
            </a:extLst>
          </p:cNvPr>
          <p:cNvCxnSpPr>
            <a:cxnSpLocks/>
            <a:stCxn id="50" idx="2"/>
          </p:cNvCxnSpPr>
          <p:nvPr/>
        </p:nvCxnSpPr>
        <p:spPr>
          <a:xfrm>
            <a:off x="3944733" y="2980280"/>
            <a:ext cx="0" cy="2082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70B35CE-66ED-581A-FBA8-35956A0FD4CE}"/>
              </a:ext>
            </a:extLst>
          </p:cNvPr>
          <p:cNvCxnSpPr>
            <a:cxnSpLocks/>
          </p:cNvCxnSpPr>
          <p:nvPr/>
        </p:nvCxnSpPr>
        <p:spPr>
          <a:xfrm>
            <a:off x="1050802" y="5062415"/>
            <a:ext cx="2884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B2C7534-C2C3-E308-CBE5-48FB19E79F7D}"/>
              </a:ext>
            </a:extLst>
          </p:cNvPr>
          <p:cNvCxnSpPr>
            <a:cxnSpLocks/>
          </p:cNvCxnSpPr>
          <p:nvPr/>
        </p:nvCxnSpPr>
        <p:spPr>
          <a:xfrm>
            <a:off x="3944733" y="4547303"/>
            <a:ext cx="2006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A447A-E45C-97D4-4051-48569CAB9B8B}"/>
              </a:ext>
            </a:extLst>
          </p:cNvPr>
          <p:cNvCxnSpPr>
            <a:cxnSpLocks/>
            <a:endCxn id="80" idx="1"/>
          </p:cNvCxnSpPr>
          <p:nvPr/>
        </p:nvCxnSpPr>
        <p:spPr>
          <a:xfrm flipV="1">
            <a:off x="3944733" y="3668373"/>
            <a:ext cx="896058" cy="25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BD84CB-74CE-D442-6838-5C7B94CB6DF5}"/>
              </a:ext>
            </a:extLst>
          </p:cNvPr>
          <p:cNvCxnSpPr>
            <a:cxnSpLocks/>
            <a:stCxn id="14" idx="0"/>
          </p:cNvCxnSpPr>
          <p:nvPr/>
        </p:nvCxnSpPr>
        <p:spPr>
          <a:xfrm flipH="1" flipV="1">
            <a:off x="6567551" y="4895599"/>
            <a:ext cx="2385130" cy="4887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0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1723-36D0-C1B9-5429-E5307BAFB011}"/>
              </a:ext>
            </a:extLst>
          </p:cNvPr>
          <p:cNvSpPr>
            <a:spLocks noGrp="1"/>
          </p:cNvSpPr>
          <p:nvPr>
            <p:ph type="title"/>
          </p:nvPr>
        </p:nvSpPr>
        <p:spPr>
          <a:xfrm>
            <a:off x="710609" y="136525"/>
            <a:ext cx="10515600" cy="1325563"/>
          </a:xfrm>
        </p:spPr>
        <p:txBody>
          <a:bodyPr/>
          <a:lstStyle/>
          <a:p>
            <a:r>
              <a:rPr lang="en-US" b="1" dirty="0">
                <a:latin typeface="+mn-lt"/>
              </a:rPr>
              <a:t>What about Wales?</a:t>
            </a:r>
            <a:endParaRPr lang="en-GB" b="1" dirty="0">
              <a:latin typeface="+mn-lt"/>
            </a:endParaRPr>
          </a:p>
        </p:txBody>
      </p:sp>
      <p:sp>
        <p:nvSpPr>
          <p:cNvPr id="3" name="Content Placeholder 2">
            <a:extLst>
              <a:ext uri="{FF2B5EF4-FFF2-40B4-BE49-F238E27FC236}">
                <a16:creationId xmlns:a16="http://schemas.microsoft.com/office/drawing/2014/main" id="{3E00D27E-32A9-A27A-6D72-0D850678913F}"/>
              </a:ext>
            </a:extLst>
          </p:cNvPr>
          <p:cNvSpPr>
            <a:spLocks noGrp="1"/>
          </p:cNvSpPr>
          <p:nvPr>
            <p:ph idx="1"/>
          </p:nvPr>
        </p:nvSpPr>
        <p:spPr>
          <a:xfrm>
            <a:off x="606055" y="1318438"/>
            <a:ext cx="11451265" cy="5539562"/>
          </a:xfrm>
        </p:spPr>
        <p:txBody>
          <a:bodyPr>
            <a:normAutofit fontScale="92500"/>
          </a:bodyPr>
          <a:lstStyle/>
          <a:p>
            <a:r>
              <a:rPr lang="en-GB" sz="3200" dirty="0">
                <a:latin typeface="Calibri" panose="020F0502020204030204" pitchFamily="34" charset="0"/>
                <a:cs typeface="Times New Roman" panose="02020603050405020304" pitchFamily="18" charset="0"/>
              </a:rPr>
              <a:t> </a:t>
            </a:r>
            <a:r>
              <a:rPr lang="en-GB" sz="3500" dirty="0">
                <a:latin typeface="Calibri" panose="020F0502020204030204" pitchFamily="34" charset="0"/>
                <a:cs typeface="Times New Roman" panose="02020603050405020304" pitchFamily="18" charset="0"/>
              </a:rPr>
              <a:t>Wales agri-food politics are being dragged into SFS focus </a:t>
            </a:r>
          </a:p>
          <a:p>
            <a:r>
              <a:rPr lang="en-GB" sz="3500" dirty="0">
                <a:latin typeface="Calibri" panose="020F0502020204030204" pitchFamily="34" charset="0"/>
                <a:cs typeface="Times New Roman" panose="02020603050405020304" pitchFamily="18" charset="0"/>
              </a:rPr>
              <a:t> But food is not just farming; it is a total system</a:t>
            </a:r>
          </a:p>
          <a:p>
            <a:pPr>
              <a:lnSpc>
                <a:spcPct val="107000"/>
              </a:lnSpc>
              <a:spcBef>
                <a:spcPts val="0"/>
              </a:spcBef>
            </a:pPr>
            <a:r>
              <a:rPr lang="en-GB" sz="3500" kern="100" dirty="0">
                <a:latin typeface="Calibri" panose="020F0502020204030204" pitchFamily="34" charset="0"/>
                <a:ea typeface="Calibri" panose="020F0502020204030204" pitchFamily="34" charset="0"/>
                <a:cs typeface="Times New Roman" panose="02020603050405020304" pitchFamily="18" charset="0"/>
              </a:rPr>
              <a:t> Resistance to change is understandable but …</a:t>
            </a:r>
          </a:p>
          <a:p>
            <a:pPr>
              <a:lnSpc>
                <a:spcPct val="107000"/>
              </a:lnSpc>
              <a:spcBef>
                <a:spcPts val="0"/>
              </a:spcBef>
            </a:pPr>
            <a:r>
              <a:rPr lang="en-GB" sz="3500" kern="100" dirty="0">
                <a:latin typeface="Calibri" panose="020F0502020204030204" pitchFamily="34" charset="0"/>
                <a:ea typeface="Calibri" panose="020F0502020204030204" pitchFamily="34" charset="0"/>
                <a:cs typeface="Times New Roman" panose="02020603050405020304" pitchFamily="18" charset="0"/>
              </a:rPr>
              <a:t> Wales has +</a:t>
            </a:r>
            <a:r>
              <a:rPr lang="en-GB" sz="3500" kern="100" dirty="0" err="1">
                <a:latin typeface="Calibri" panose="020F0502020204030204" pitchFamily="34" charset="0"/>
                <a:ea typeface="Calibri" panose="020F0502020204030204" pitchFamily="34" charset="0"/>
                <a:cs typeface="Times New Roman" panose="02020603050405020304" pitchFamily="18" charset="0"/>
              </a:rPr>
              <a:t>ve</a:t>
            </a:r>
            <a:r>
              <a:rPr lang="en-GB" sz="3500" kern="100" dirty="0">
                <a:latin typeface="Calibri" panose="020F0502020204030204" pitchFamily="34" charset="0"/>
                <a:ea typeface="Calibri" panose="020F0502020204030204" pitchFamily="34" charset="0"/>
                <a:cs typeface="Times New Roman" panose="02020603050405020304" pitchFamily="18" charset="0"/>
              </a:rPr>
              <a:t> structures e.g. Food Partnerships, 4 LRFs, a food    renaissance but it’s fragile </a:t>
            </a:r>
          </a:p>
          <a:p>
            <a:pPr>
              <a:lnSpc>
                <a:spcPct val="107000"/>
              </a:lnSpc>
              <a:spcBef>
                <a:spcPts val="0"/>
              </a:spcBef>
            </a:pPr>
            <a:r>
              <a:rPr lang="en-GB" sz="3500" kern="100" dirty="0">
                <a:latin typeface="Calibri" panose="020F0502020204030204" pitchFamily="34" charset="0"/>
                <a:ea typeface="Calibri" panose="020F0502020204030204" pitchFamily="34" charset="0"/>
                <a:cs typeface="Times New Roman" panose="02020603050405020304" pitchFamily="18" charset="0"/>
              </a:rPr>
              <a:t> We need new local Food Resilience Committees alongside LRFs</a:t>
            </a:r>
          </a:p>
          <a:p>
            <a:pPr>
              <a:lnSpc>
                <a:spcPct val="107000"/>
              </a:lnSpc>
              <a:spcBef>
                <a:spcPts val="0"/>
              </a:spcBef>
            </a:pPr>
            <a:r>
              <a:rPr lang="en-GB" sz="3500" kern="100" dirty="0">
                <a:effectLst/>
                <a:latin typeface="Calibri" panose="020F0502020204030204" pitchFamily="34" charset="0"/>
                <a:ea typeface="Calibri" panose="020F0502020204030204" pitchFamily="34" charset="0"/>
                <a:cs typeface="Times New Roman" panose="02020603050405020304" pitchFamily="18" charset="0"/>
              </a:rPr>
              <a:t> A ‘whole of society’ focus (not just commerce and farming)</a:t>
            </a:r>
          </a:p>
          <a:p>
            <a:pPr>
              <a:lnSpc>
                <a:spcPct val="107000"/>
              </a:lnSpc>
              <a:spcBef>
                <a:spcPts val="0"/>
              </a:spcBef>
            </a:pPr>
            <a:r>
              <a:rPr lang="en-GB" sz="3500" kern="100" dirty="0">
                <a:latin typeface="Calibri" panose="020F0502020204030204" pitchFamily="34" charset="0"/>
                <a:ea typeface="Calibri" panose="020F0502020204030204" pitchFamily="34" charset="0"/>
                <a:cs typeface="Times New Roman" panose="02020603050405020304" pitchFamily="18" charset="0"/>
              </a:rPr>
              <a:t> </a:t>
            </a:r>
            <a:r>
              <a:rPr lang="en-GB" sz="35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focus must centre on feeding people….</a:t>
            </a:r>
          </a:p>
          <a:p>
            <a:pPr>
              <a:lnSpc>
                <a:spcPct val="107000"/>
              </a:lnSpc>
              <a:spcBef>
                <a:spcPts val="0"/>
              </a:spcBef>
            </a:pPr>
            <a:r>
              <a:rPr lang="en-GB" sz="3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Ask: what is needed if </a:t>
            </a:r>
            <a:r>
              <a:rPr lang="en-GB" sz="35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 when shocks happen?</a:t>
            </a:r>
          </a:p>
          <a:p>
            <a:pPr>
              <a:lnSpc>
                <a:spcPct val="107000"/>
              </a:lnSpc>
              <a:spcBef>
                <a:spcPts val="0"/>
              </a:spcBef>
            </a:pPr>
            <a:r>
              <a:rPr lang="en-GB" sz="3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5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Who will feed the cities?</a:t>
            </a:r>
            <a:endParaRPr lang="en-GB" dirty="0"/>
          </a:p>
        </p:txBody>
      </p:sp>
      <p:sp>
        <p:nvSpPr>
          <p:cNvPr id="4" name="Slide Number Placeholder 3">
            <a:extLst>
              <a:ext uri="{FF2B5EF4-FFF2-40B4-BE49-F238E27FC236}">
                <a16:creationId xmlns:a16="http://schemas.microsoft.com/office/drawing/2014/main" id="{C5093ACC-A7E8-C466-656D-8B0C7BF53EE3}"/>
              </a:ext>
            </a:extLst>
          </p:cNvPr>
          <p:cNvSpPr>
            <a:spLocks noGrp="1"/>
          </p:cNvSpPr>
          <p:nvPr>
            <p:ph type="sldNum" sz="quarter" idx="12"/>
          </p:nvPr>
        </p:nvSpPr>
        <p:spPr/>
        <p:txBody>
          <a:bodyPr/>
          <a:lstStyle/>
          <a:p>
            <a:fld id="{2F250E53-65D8-43E6-99E6-1696B3794435}" type="slidenum">
              <a:rPr lang="en-GB" smtClean="0"/>
              <a:t>3</a:t>
            </a:fld>
            <a:endParaRPr lang="en-GB" dirty="0"/>
          </a:p>
        </p:txBody>
      </p:sp>
    </p:spTree>
    <p:extLst>
      <p:ext uri="{BB962C8B-B14F-4D97-AF65-F5344CB8AC3E}">
        <p14:creationId xmlns:p14="http://schemas.microsoft.com/office/powerpoint/2010/main" val="4185037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4F3A73D-D180-D894-7D0E-A9DEBBCA6C49}"/>
              </a:ext>
            </a:extLst>
          </p:cNvPr>
          <p:cNvSpPr>
            <a:spLocks noGrp="1" noChangeArrowheads="1"/>
          </p:cNvSpPr>
          <p:nvPr>
            <p:ph type="title"/>
          </p:nvPr>
        </p:nvSpPr>
        <p:spPr>
          <a:xfrm>
            <a:off x="260350" y="-4940"/>
            <a:ext cx="11745722" cy="1000303"/>
          </a:xfrm>
        </p:spPr>
        <p:txBody>
          <a:bodyPr>
            <a:normAutofit/>
          </a:bodyPr>
          <a:lstStyle/>
          <a:p>
            <a:r>
              <a:rPr lang="en-GB" b="1" dirty="0">
                <a:latin typeface="+mn-lt"/>
              </a:rPr>
              <a:t>The new political framework </a:t>
            </a:r>
            <a:r>
              <a:rPr lang="en-GB" b="1" dirty="0">
                <a:solidFill>
                  <a:srgbClr val="FF0000"/>
                </a:solidFill>
                <a:latin typeface="+mn-lt"/>
              </a:rPr>
              <a:t>(RSSDDR)</a:t>
            </a:r>
            <a:endParaRPr lang="en-GB" altLang="en-US" b="1" dirty="0">
              <a:solidFill>
                <a:srgbClr val="FF0000"/>
              </a:solidFill>
              <a:latin typeface="Calibri" panose="020F0502020204030204" pitchFamily="34" charset="0"/>
              <a:cs typeface="Calibri" panose="020F0502020204030204" pitchFamily="34" charset="0"/>
            </a:endParaRPr>
          </a:p>
        </p:txBody>
      </p:sp>
      <p:sp>
        <p:nvSpPr>
          <p:cNvPr id="10243" name="Content Placeholder 2">
            <a:extLst>
              <a:ext uri="{FF2B5EF4-FFF2-40B4-BE49-F238E27FC236}">
                <a16:creationId xmlns:a16="http://schemas.microsoft.com/office/drawing/2014/main" id="{DBD0625B-FD8E-D664-ED98-EEC4DE164A9C}"/>
              </a:ext>
            </a:extLst>
          </p:cNvPr>
          <p:cNvSpPr>
            <a:spLocks noGrp="1" noChangeArrowheads="1"/>
          </p:cNvSpPr>
          <p:nvPr>
            <p:ph idx="1"/>
          </p:nvPr>
        </p:nvSpPr>
        <p:spPr>
          <a:xfrm>
            <a:off x="5243513" y="1114425"/>
            <a:ext cx="1838325" cy="1068388"/>
          </a:xfrm>
        </p:spPr>
        <p:txBody>
          <a:bodyPr/>
          <a:lstStyle/>
          <a:p>
            <a:pPr marL="0" indent="0" algn="ctr">
              <a:buFontTx/>
              <a:buNone/>
            </a:pPr>
            <a:r>
              <a:rPr lang="en-GB" altLang="en-US" sz="2800" b="1" dirty="0">
                <a:latin typeface="Calibri" panose="020F0502020204030204" pitchFamily="34" charset="0"/>
                <a:cs typeface="Calibri" panose="020F0502020204030204" pitchFamily="34" charset="0"/>
              </a:rPr>
              <a:t>Food</a:t>
            </a:r>
            <a:r>
              <a:rPr lang="en-GB" altLang="en-US" sz="2800" dirty="0">
                <a:solidFill>
                  <a:srgbClr val="FF0000"/>
                </a:solidFill>
                <a:latin typeface="Calibri" panose="020F0502020204030204" pitchFamily="34" charset="0"/>
                <a:cs typeface="Calibri" panose="020F0502020204030204" pitchFamily="34" charset="0"/>
              </a:rPr>
              <a:t> </a:t>
            </a:r>
            <a:r>
              <a:rPr lang="en-GB" altLang="en-US" sz="2800" b="1" u="sng" dirty="0">
                <a:solidFill>
                  <a:srgbClr val="FF0000"/>
                </a:solidFill>
                <a:latin typeface="Calibri" panose="020F0502020204030204" pitchFamily="34" charset="0"/>
                <a:cs typeface="Calibri" panose="020F0502020204030204" pitchFamily="34" charset="0"/>
              </a:rPr>
              <a:t>S</a:t>
            </a:r>
            <a:r>
              <a:rPr lang="en-GB" altLang="en-US" sz="2800" b="1" dirty="0">
                <a:solidFill>
                  <a:srgbClr val="FF0000"/>
                </a:solidFill>
                <a:latin typeface="Calibri" panose="020F0502020204030204" pitchFamily="34" charset="0"/>
                <a:cs typeface="Calibri" panose="020F0502020204030204" pitchFamily="34" charset="0"/>
              </a:rPr>
              <a:t>ecurity</a:t>
            </a:r>
          </a:p>
        </p:txBody>
      </p:sp>
      <p:sp>
        <p:nvSpPr>
          <p:cNvPr id="10244" name="Slide Number Placeholder 4">
            <a:extLst>
              <a:ext uri="{FF2B5EF4-FFF2-40B4-BE49-F238E27FC236}">
                <a16:creationId xmlns:a16="http://schemas.microsoft.com/office/drawing/2014/main" id="{0A7D9F1A-9296-F0AA-B3EA-B18A0CA9F423}"/>
              </a:ext>
            </a:extLst>
          </p:cNvPr>
          <p:cNvSpPr>
            <a:spLocks noGrp="1" noChangeArrowheads="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675CB72-8B6C-4D20-9E73-12DC2FD2869C}" type="slidenum">
              <a:rPr lang="en-GB" altLang="en-US" sz="1200" smtClean="0">
                <a:solidFill>
                  <a:srgbClr val="898989"/>
                </a:solidFill>
              </a:rPr>
              <a:pPr>
                <a:spcBef>
                  <a:spcPct val="0"/>
                </a:spcBef>
                <a:buFontTx/>
                <a:buNone/>
              </a:pPr>
              <a:t>30</a:t>
            </a:fld>
            <a:endParaRPr lang="en-GB" altLang="en-US" sz="1200">
              <a:solidFill>
                <a:srgbClr val="898989"/>
              </a:solidFill>
            </a:endParaRPr>
          </a:p>
        </p:txBody>
      </p:sp>
      <p:sp>
        <p:nvSpPr>
          <p:cNvPr id="10245" name="Content Placeholder 2">
            <a:extLst>
              <a:ext uri="{FF2B5EF4-FFF2-40B4-BE49-F238E27FC236}">
                <a16:creationId xmlns:a16="http://schemas.microsoft.com/office/drawing/2014/main" id="{FF9248DA-FDD1-0EBB-617B-70E24F6CF87A}"/>
              </a:ext>
            </a:extLst>
          </p:cNvPr>
          <p:cNvSpPr txBox="1">
            <a:spLocks noChangeArrowheads="1"/>
          </p:cNvSpPr>
          <p:nvPr/>
        </p:nvSpPr>
        <p:spPr bwMode="auto">
          <a:xfrm>
            <a:off x="2609850" y="3733800"/>
            <a:ext cx="21907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GB" altLang="en-US" sz="2800" dirty="0">
                <a:latin typeface="Calibri" panose="020F0502020204030204" pitchFamily="34" charset="0"/>
                <a:cs typeface="Calibri" panose="020F0502020204030204" pitchFamily="34" charset="0"/>
              </a:rPr>
              <a:t>Food </a:t>
            </a:r>
            <a:r>
              <a:rPr lang="en-GB" altLang="en-US" sz="2800" b="1" u="sng" dirty="0">
                <a:solidFill>
                  <a:srgbClr val="FF0000"/>
                </a:solidFill>
                <a:latin typeface="Calibri" panose="020F0502020204030204" pitchFamily="34" charset="0"/>
                <a:cs typeface="Calibri" panose="020F0502020204030204" pitchFamily="34" charset="0"/>
              </a:rPr>
              <a:t>R</a:t>
            </a:r>
            <a:r>
              <a:rPr lang="en-GB" altLang="en-US" sz="2800" b="1" dirty="0">
                <a:solidFill>
                  <a:srgbClr val="FF0000"/>
                </a:solidFill>
                <a:latin typeface="Calibri" panose="020F0502020204030204" pitchFamily="34" charset="0"/>
                <a:cs typeface="Calibri" panose="020F0502020204030204" pitchFamily="34" charset="0"/>
              </a:rPr>
              <a:t>esilience</a:t>
            </a:r>
          </a:p>
        </p:txBody>
      </p:sp>
      <p:sp>
        <p:nvSpPr>
          <p:cNvPr id="12" name="Down Arrow 11">
            <a:extLst>
              <a:ext uri="{FF2B5EF4-FFF2-40B4-BE49-F238E27FC236}">
                <a16:creationId xmlns:a16="http://schemas.microsoft.com/office/drawing/2014/main" id="{F313FD38-410C-9FAA-4375-F5DB2B348A43}"/>
              </a:ext>
            </a:extLst>
          </p:cNvPr>
          <p:cNvSpPr/>
          <p:nvPr/>
        </p:nvSpPr>
        <p:spPr>
          <a:xfrm rot="17955746">
            <a:off x="7416006" y="1327944"/>
            <a:ext cx="306388" cy="927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7" name="Content Placeholder 2">
            <a:extLst>
              <a:ext uri="{FF2B5EF4-FFF2-40B4-BE49-F238E27FC236}">
                <a16:creationId xmlns:a16="http://schemas.microsoft.com/office/drawing/2014/main" id="{AA09CD68-A6CB-EE3F-1366-0F5CA9FD35DF}"/>
              </a:ext>
            </a:extLst>
          </p:cNvPr>
          <p:cNvSpPr txBox="1">
            <a:spLocks noChangeArrowheads="1"/>
          </p:cNvSpPr>
          <p:nvPr/>
        </p:nvSpPr>
        <p:spPr bwMode="auto">
          <a:xfrm>
            <a:off x="260350" y="3935413"/>
            <a:ext cx="206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600">
                <a:solidFill>
                  <a:schemeClr val="accent1"/>
                </a:solidFill>
                <a:latin typeface="Calibri" panose="020F0502020204030204" pitchFamily="34" charset="0"/>
                <a:cs typeface="Calibri" panose="020F0502020204030204" pitchFamily="34" charset="0"/>
              </a:rPr>
              <a:t>Social Resilience</a:t>
            </a:r>
          </a:p>
        </p:txBody>
      </p:sp>
      <p:sp>
        <p:nvSpPr>
          <p:cNvPr id="10248" name="Content Placeholder 2">
            <a:extLst>
              <a:ext uri="{FF2B5EF4-FFF2-40B4-BE49-F238E27FC236}">
                <a16:creationId xmlns:a16="http://schemas.microsoft.com/office/drawing/2014/main" id="{F61ED66F-1C47-96AF-D510-2BF9167BA98A}"/>
              </a:ext>
            </a:extLst>
          </p:cNvPr>
          <p:cNvSpPr txBox="1">
            <a:spLocks noChangeArrowheads="1"/>
          </p:cNvSpPr>
          <p:nvPr/>
        </p:nvSpPr>
        <p:spPr bwMode="auto">
          <a:xfrm>
            <a:off x="1209675" y="5621338"/>
            <a:ext cx="21653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GB" altLang="en-US" sz="2800" dirty="0">
                <a:solidFill>
                  <a:schemeClr val="accent1"/>
                </a:solidFill>
                <a:latin typeface="Calibri" panose="020F0502020204030204" pitchFamily="34" charset="0"/>
                <a:cs typeface="Calibri" panose="020F0502020204030204" pitchFamily="34" charset="0"/>
              </a:rPr>
              <a:t>Food skills</a:t>
            </a:r>
          </a:p>
        </p:txBody>
      </p:sp>
      <p:sp>
        <p:nvSpPr>
          <p:cNvPr id="10249" name="Content Placeholder 2">
            <a:extLst>
              <a:ext uri="{FF2B5EF4-FFF2-40B4-BE49-F238E27FC236}">
                <a16:creationId xmlns:a16="http://schemas.microsoft.com/office/drawing/2014/main" id="{FBF1EF0C-0607-A0FB-507B-54315F067B01}"/>
              </a:ext>
            </a:extLst>
          </p:cNvPr>
          <p:cNvSpPr txBox="1">
            <a:spLocks noChangeArrowheads="1"/>
          </p:cNvSpPr>
          <p:nvPr/>
        </p:nvSpPr>
        <p:spPr bwMode="auto">
          <a:xfrm>
            <a:off x="2887663" y="1758950"/>
            <a:ext cx="17414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latin typeface="Calibri" panose="020F0502020204030204" pitchFamily="34" charset="0"/>
                <a:cs typeface="Calibri" panose="020F0502020204030204" pitchFamily="34" charset="0"/>
              </a:rPr>
              <a:t>Food</a:t>
            </a:r>
            <a:r>
              <a:rPr lang="en-GB" altLang="en-US" sz="2800" dirty="0">
                <a:solidFill>
                  <a:srgbClr val="FF0000"/>
                </a:solidFill>
                <a:latin typeface="Calibri" panose="020F0502020204030204" pitchFamily="34" charset="0"/>
                <a:cs typeface="Calibri" panose="020F0502020204030204" pitchFamily="34" charset="0"/>
              </a:rPr>
              <a:t> </a:t>
            </a:r>
            <a:r>
              <a:rPr lang="en-GB" altLang="en-US" sz="2800" b="1" u="sng" dirty="0">
                <a:solidFill>
                  <a:srgbClr val="FF0000"/>
                </a:solidFill>
                <a:latin typeface="Calibri" panose="020F0502020204030204" pitchFamily="34" charset="0"/>
                <a:cs typeface="Calibri" panose="020F0502020204030204" pitchFamily="34" charset="0"/>
              </a:rPr>
              <a:t>R</a:t>
            </a:r>
            <a:r>
              <a:rPr lang="en-GB" altLang="en-US" sz="2800" b="1" dirty="0">
                <a:solidFill>
                  <a:srgbClr val="FF0000"/>
                </a:solidFill>
                <a:latin typeface="Calibri" panose="020F0502020204030204" pitchFamily="34" charset="0"/>
                <a:cs typeface="Calibri" panose="020F0502020204030204" pitchFamily="34" charset="0"/>
              </a:rPr>
              <a:t>isks</a:t>
            </a:r>
            <a:r>
              <a:rPr lang="en-GB" altLang="en-US" sz="2800" dirty="0">
                <a:solidFill>
                  <a:srgbClr val="FF0000"/>
                </a:solidFill>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&amp; threats</a:t>
            </a:r>
          </a:p>
        </p:txBody>
      </p:sp>
      <p:sp>
        <p:nvSpPr>
          <p:cNvPr id="10250" name="Content Placeholder 2">
            <a:extLst>
              <a:ext uri="{FF2B5EF4-FFF2-40B4-BE49-F238E27FC236}">
                <a16:creationId xmlns:a16="http://schemas.microsoft.com/office/drawing/2014/main" id="{A8B8FF79-5B91-8FFB-7422-7064C4A04E4A}"/>
              </a:ext>
            </a:extLst>
          </p:cNvPr>
          <p:cNvSpPr txBox="1">
            <a:spLocks noChangeArrowheads="1"/>
          </p:cNvSpPr>
          <p:nvPr/>
        </p:nvSpPr>
        <p:spPr bwMode="auto">
          <a:xfrm>
            <a:off x="7032625" y="2114550"/>
            <a:ext cx="2590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latin typeface="Calibri" panose="020F0502020204030204" pitchFamily="34" charset="0"/>
                <a:cs typeface="Calibri" panose="020F0502020204030204" pitchFamily="34" charset="0"/>
              </a:rPr>
              <a:t>Food</a:t>
            </a:r>
            <a:r>
              <a:rPr lang="en-GB" altLang="en-US" sz="2800" dirty="0">
                <a:solidFill>
                  <a:srgbClr val="FF0000"/>
                </a:solidFill>
                <a:latin typeface="Calibri" panose="020F0502020204030204" pitchFamily="34" charset="0"/>
                <a:cs typeface="Calibri" panose="020F0502020204030204" pitchFamily="34" charset="0"/>
              </a:rPr>
              <a:t> </a:t>
            </a:r>
            <a:r>
              <a:rPr lang="en-GB" altLang="en-US" sz="2800" b="1" u="sng" dirty="0">
                <a:solidFill>
                  <a:srgbClr val="FF0000"/>
                </a:solidFill>
                <a:latin typeface="Calibri" panose="020F0502020204030204" pitchFamily="34" charset="0"/>
                <a:cs typeface="Calibri" panose="020F0502020204030204" pitchFamily="34" charset="0"/>
              </a:rPr>
              <a:t>S</a:t>
            </a:r>
            <a:r>
              <a:rPr lang="en-GB" altLang="en-US" sz="2800" b="1" dirty="0">
                <a:solidFill>
                  <a:srgbClr val="FF0000"/>
                </a:solidFill>
                <a:latin typeface="Calibri" panose="020F0502020204030204" pitchFamily="34" charset="0"/>
                <a:cs typeface="Calibri" panose="020F0502020204030204" pitchFamily="34" charset="0"/>
              </a:rPr>
              <a:t>ustainability</a:t>
            </a:r>
          </a:p>
        </p:txBody>
      </p:sp>
      <p:sp>
        <p:nvSpPr>
          <p:cNvPr id="10251" name="Content Placeholder 2">
            <a:extLst>
              <a:ext uri="{FF2B5EF4-FFF2-40B4-BE49-F238E27FC236}">
                <a16:creationId xmlns:a16="http://schemas.microsoft.com/office/drawing/2014/main" id="{BDF430E2-5E5B-4652-E597-131D490E5089}"/>
              </a:ext>
            </a:extLst>
          </p:cNvPr>
          <p:cNvSpPr txBox="1">
            <a:spLocks noChangeArrowheads="1"/>
          </p:cNvSpPr>
          <p:nvPr/>
        </p:nvSpPr>
        <p:spPr bwMode="auto">
          <a:xfrm>
            <a:off x="8961438" y="1027113"/>
            <a:ext cx="2590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a:solidFill>
                  <a:schemeClr val="accent1"/>
                </a:solidFill>
                <a:latin typeface="Calibri" panose="020F0502020204030204" pitchFamily="34" charset="0"/>
                <a:cs typeface="Calibri" panose="020F0502020204030204" pitchFamily="34" charset="0"/>
              </a:rPr>
              <a:t>Food Infrastructure</a:t>
            </a:r>
          </a:p>
        </p:txBody>
      </p:sp>
      <p:sp>
        <p:nvSpPr>
          <p:cNvPr id="10252" name="Content Placeholder 2">
            <a:extLst>
              <a:ext uri="{FF2B5EF4-FFF2-40B4-BE49-F238E27FC236}">
                <a16:creationId xmlns:a16="http://schemas.microsoft.com/office/drawing/2014/main" id="{868FD265-F53F-61E5-799D-D54ADF526EAA}"/>
              </a:ext>
            </a:extLst>
          </p:cNvPr>
          <p:cNvSpPr txBox="1">
            <a:spLocks noChangeArrowheads="1"/>
          </p:cNvSpPr>
          <p:nvPr/>
        </p:nvSpPr>
        <p:spPr bwMode="auto">
          <a:xfrm>
            <a:off x="4941888" y="4835525"/>
            <a:ext cx="19939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latin typeface="Calibri" panose="020F0502020204030204" pitchFamily="34" charset="0"/>
                <a:cs typeface="Calibri" panose="020F0502020204030204" pitchFamily="34" charset="0"/>
              </a:rPr>
              <a:t>Food </a:t>
            </a:r>
            <a:r>
              <a:rPr lang="en-GB" altLang="en-US" sz="2800" b="1" u="sng" dirty="0">
                <a:solidFill>
                  <a:srgbClr val="FF0000"/>
                </a:solidFill>
                <a:latin typeface="Calibri" panose="020F0502020204030204" pitchFamily="34" charset="0"/>
                <a:cs typeface="Calibri" panose="020F0502020204030204" pitchFamily="34" charset="0"/>
              </a:rPr>
              <a:t>D</a:t>
            </a:r>
            <a:r>
              <a:rPr lang="en-GB" altLang="en-US" sz="2800" b="1" dirty="0">
                <a:solidFill>
                  <a:srgbClr val="FF0000"/>
                </a:solidFill>
                <a:latin typeface="Calibri" panose="020F0502020204030204" pitchFamily="34" charset="0"/>
                <a:cs typeface="Calibri" panose="020F0502020204030204" pitchFamily="34" charset="0"/>
              </a:rPr>
              <a:t>efence</a:t>
            </a:r>
            <a:r>
              <a:rPr lang="en-GB" altLang="en-US" sz="2800" dirty="0">
                <a:latin typeface="Calibri" panose="020F0502020204030204" pitchFamily="34" charset="0"/>
                <a:cs typeface="Calibri" panose="020F0502020204030204" pitchFamily="34" charset="0"/>
              </a:rPr>
              <a:t> </a:t>
            </a:r>
          </a:p>
        </p:txBody>
      </p:sp>
      <p:sp>
        <p:nvSpPr>
          <p:cNvPr id="10253" name="Content Placeholder 2">
            <a:extLst>
              <a:ext uri="{FF2B5EF4-FFF2-40B4-BE49-F238E27FC236}">
                <a16:creationId xmlns:a16="http://schemas.microsoft.com/office/drawing/2014/main" id="{3E436E82-0E61-33C1-F3C8-73F4A0487EDF}"/>
              </a:ext>
            </a:extLst>
          </p:cNvPr>
          <p:cNvSpPr txBox="1">
            <a:spLocks noChangeArrowheads="1"/>
          </p:cNvSpPr>
          <p:nvPr/>
        </p:nvSpPr>
        <p:spPr bwMode="auto">
          <a:xfrm>
            <a:off x="3570670" y="5931555"/>
            <a:ext cx="2743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solidFill>
                  <a:schemeClr val="accent1"/>
                </a:solidFill>
                <a:latin typeface="Calibri" panose="020F0502020204030204" pitchFamily="34" charset="0"/>
                <a:cs typeface="Calibri" panose="020F0502020204030204" pitchFamily="34" charset="0"/>
              </a:rPr>
              <a:t>Planning &amp; Preparedness</a:t>
            </a:r>
          </a:p>
        </p:txBody>
      </p:sp>
      <p:sp>
        <p:nvSpPr>
          <p:cNvPr id="11" name="Down Arrow 11">
            <a:extLst>
              <a:ext uri="{FF2B5EF4-FFF2-40B4-BE49-F238E27FC236}">
                <a16:creationId xmlns:a16="http://schemas.microsoft.com/office/drawing/2014/main" id="{6492C475-DDBD-F01C-4440-78571AE807B3}"/>
              </a:ext>
            </a:extLst>
          </p:cNvPr>
          <p:cNvSpPr/>
          <p:nvPr/>
        </p:nvSpPr>
        <p:spPr>
          <a:xfrm rot="15427068">
            <a:off x="4818062" y="1101726"/>
            <a:ext cx="333375" cy="927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Down Arrow 11">
            <a:extLst>
              <a:ext uri="{FF2B5EF4-FFF2-40B4-BE49-F238E27FC236}">
                <a16:creationId xmlns:a16="http://schemas.microsoft.com/office/drawing/2014/main" id="{A8E255E0-CAB6-4387-6F17-FB543E95A089}"/>
              </a:ext>
            </a:extLst>
          </p:cNvPr>
          <p:cNvSpPr/>
          <p:nvPr/>
        </p:nvSpPr>
        <p:spPr>
          <a:xfrm rot="10800000">
            <a:off x="3629025" y="2986088"/>
            <a:ext cx="285750" cy="811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own Arrow 11">
            <a:extLst>
              <a:ext uri="{FF2B5EF4-FFF2-40B4-BE49-F238E27FC236}">
                <a16:creationId xmlns:a16="http://schemas.microsoft.com/office/drawing/2014/main" id="{606B874E-4448-3B32-2CDA-A46BA1FDE496}"/>
              </a:ext>
            </a:extLst>
          </p:cNvPr>
          <p:cNvSpPr/>
          <p:nvPr/>
        </p:nvSpPr>
        <p:spPr>
          <a:xfrm rot="7312862">
            <a:off x="4294981" y="4596607"/>
            <a:ext cx="358775" cy="92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Down Arrow 11">
            <a:extLst>
              <a:ext uri="{FF2B5EF4-FFF2-40B4-BE49-F238E27FC236}">
                <a16:creationId xmlns:a16="http://schemas.microsoft.com/office/drawing/2014/main" id="{3DE75867-04FB-4D11-079F-1FF2E3242082}"/>
              </a:ext>
            </a:extLst>
          </p:cNvPr>
          <p:cNvSpPr/>
          <p:nvPr/>
        </p:nvSpPr>
        <p:spPr>
          <a:xfrm rot="365394">
            <a:off x="8208963" y="3014663"/>
            <a:ext cx="319087"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Straight Arrow Connector 21">
            <a:extLst>
              <a:ext uri="{FF2B5EF4-FFF2-40B4-BE49-F238E27FC236}">
                <a16:creationId xmlns:a16="http://schemas.microsoft.com/office/drawing/2014/main" id="{0D7EED84-3E13-BED5-99F9-7470017E5D1E}"/>
              </a:ext>
            </a:extLst>
          </p:cNvPr>
          <p:cNvCxnSpPr>
            <a:cxnSpLocks/>
          </p:cNvCxnSpPr>
          <p:nvPr/>
        </p:nvCxnSpPr>
        <p:spPr>
          <a:xfrm flipV="1">
            <a:off x="2282825" y="4038600"/>
            <a:ext cx="80645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D63D453-D6B5-FD5C-4F59-F080AD9CCB20}"/>
              </a:ext>
            </a:extLst>
          </p:cNvPr>
          <p:cNvCxnSpPr/>
          <p:nvPr/>
        </p:nvCxnSpPr>
        <p:spPr>
          <a:xfrm flipV="1">
            <a:off x="2740025" y="4859338"/>
            <a:ext cx="555625" cy="485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338AAA-E19D-9800-B201-03E29AA81538}"/>
              </a:ext>
            </a:extLst>
          </p:cNvPr>
          <p:cNvCxnSpPr>
            <a:cxnSpLocks/>
          </p:cNvCxnSpPr>
          <p:nvPr/>
        </p:nvCxnSpPr>
        <p:spPr>
          <a:xfrm flipH="1" flipV="1">
            <a:off x="6313870" y="5579524"/>
            <a:ext cx="458781" cy="4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62BAF95-0827-111A-B430-0463CEBCDB63}"/>
              </a:ext>
            </a:extLst>
          </p:cNvPr>
          <p:cNvCxnSpPr>
            <a:cxnSpLocks/>
          </p:cNvCxnSpPr>
          <p:nvPr/>
        </p:nvCxnSpPr>
        <p:spPr>
          <a:xfrm flipH="1">
            <a:off x="8875713" y="1874838"/>
            <a:ext cx="892175" cy="452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62" name="Content Placeholder 2">
            <a:extLst>
              <a:ext uri="{FF2B5EF4-FFF2-40B4-BE49-F238E27FC236}">
                <a16:creationId xmlns:a16="http://schemas.microsoft.com/office/drawing/2014/main" id="{6C8F6C3B-0779-E622-2DA9-B4670D9925AB}"/>
              </a:ext>
            </a:extLst>
          </p:cNvPr>
          <p:cNvSpPr txBox="1">
            <a:spLocks noChangeArrowheads="1"/>
          </p:cNvSpPr>
          <p:nvPr/>
        </p:nvSpPr>
        <p:spPr bwMode="auto">
          <a:xfrm>
            <a:off x="9144000" y="5151992"/>
            <a:ext cx="229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600" dirty="0">
                <a:solidFill>
                  <a:schemeClr val="accent1"/>
                </a:solidFill>
                <a:latin typeface="Calibri" panose="020F0502020204030204" pitchFamily="34" charset="0"/>
                <a:cs typeface="Calibri" panose="020F0502020204030204" pitchFamily="34" charset="0"/>
              </a:rPr>
              <a:t>Civil food Engagement</a:t>
            </a:r>
          </a:p>
        </p:txBody>
      </p:sp>
      <p:cxnSp>
        <p:nvCxnSpPr>
          <p:cNvPr id="32" name="Straight Arrow Connector 31">
            <a:extLst>
              <a:ext uri="{FF2B5EF4-FFF2-40B4-BE49-F238E27FC236}">
                <a16:creationId xmlns:a16="http://schemas.microsoft.com/office/drawing/2014/main" id="{8BC8ACE6-9CAB-AF2D-958F-1C43996604C6}"/>
              </a:ext>
            </a:extLst>
          </p:cNvPr>
          <p:cNvCxnSpPr>
            <a:cxnSpLocks/>
          </p:cNvCxnSpPr>
          <p:nvPr/>
        </p:nvCxnSpPr>
        <p:spPr>
          <a:xfrm flipH="1" flipV="1">
            <a:off x="8755063" y="5040313"/>
            <a:ext cx="685800" cy="24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64" name="Content Placeholder 2">
            <a:extLst>
              <a:ext uri="{FF2B5EF4-FFF2-40B4-BE49-F238E27FC236}">
                <a16:creationId xmlns:a16="http://schemas.microsoft.com/office/drawing/2014/main" id="{318C86F4-7FF8-4D2D-19C2-5D181B2DC97F}"/>
              </a:ext>
            </a:extLst>
          </p:cNvPr>
          <p:cNvSpPr txBox="1">
            <a:spLocks noChangeArrowheads="1"/>
          </p:cNvSpPr>
          <p:nvPr/>
        </p:nvSpPr>
        <p:spPr bwMode="auto">
          <a:xfrm>
            <a:off x="4880827" y="2779712"/>
            <a:ext cx="2151798" cy="162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b="1" dirty="0">
                <a:solidFill>
                  <a:schemeClr val="accent2"/>
                </a:solidFill>
                <a:latin typeface="Calibri" panose="020F0502020204030204" pitchFamily="34" charset="0"/>
                <a:cs typeface="Calibri" panose="020F0502020204030204" pitchFamily="34" charset="0"/>
              </a:rPr>
              <a:t>Goal: FEED ALL PEOPLE WELL </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2D331733-0FEB-E529-EFAD-82F50BFA4C03}"/>
                  </a:ext>
                </a:extLst>
              </p14:cNvPr>
              <p14:cNvContentPartPr/>
              <p14:nvPr/>
            </p14:nvContentPartPr>
            <p14:xfrm>
              <a:off x="4649788" y="2528623"/>
              <a:ext cx="2581675" cy="1720642"/>
            </p14:xfrm>
          </p:contentPart>
        </mc:Choice>
        <mc:Fallback xmlns="">
          <p:pic>
            <p:nvPicPr>
              <p:cNvPr id="15" name="Ink 14">
                <a:extLst>
                  <a:ext uri="{FF2B5EF4-FFF2-40B4-BE49-F238E27FC236}">
                    <a16:creationId xmlns:a16="http://schemas.microsoft.com/office/drawing/2014/main" id="{2D331733-0FEB-E529-EFAD-82F50BFA4C03}"/>
                  </a:ext>
                </a:extLst>
              </p:cNvPr>
              <p:cNvPicPr/>
              <p:nvPr/>
            </p:nvPicPr>
            <p:blipFill>
              <a:blip r:embed="rId3"/>
              <a:stretch>
                <a:fillRect/>
              </a:stretch>
            </p:blipFill>
            <p:spPr>
              <a:xfrm>
                <a:off x="4595786" y="2420610"/>
                <a:ext cx="2689320" cy="1936307"/>
              </a:xfrm>
              <a:prstGeom prst="rect">
                <a:avLst/>
              </a:prstGeom>
            </p:spPr>
          </p:pic>
        </mc:Fallback>
      </mc:AlternateContent>
      <p:sp>
        <p:nvSpPr>
          <p:cNvPr id="10266" name="Content Placeholder 2">
            <a:extLst>
              <a:ext uri="{FF2B5EF4-FFF2-40B4-BE49-F238E27FC236}">
                <a16:creationId xmlns:a16="http://schemas.microsoft.com/office/drawing/2014/main" id="{84F184B9-B746-7FB9-500F-5F05D17380FA}"/>
              </a:ext>
            </a:extLst>
          </p:cNvPr>
          <p:cNvSpPr txBox="1">
            <a:spLocks noChangeArrowheads="1"/>
          </p:cNvSpPr>
          <p:nvPr/>
        </p:nvSpPr>
        <p:spPr bwMode="auto">
          <a:xfrm>
            <a:off x="7053263" y="4113213"/>
            <a:ext cx="23987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latin typeface="Calibri" panose="020F0502020204030204" pitchFamily="34" charset="0"/>
                <a:cs typeface="Calibri" panose="020F0502020204030204" pitchFamily="34" charset="0"/>
              </a:rPr>
              <a:t>Food </a:t>
            </a:r>
            <a:r>
              <a:rPr lang="en-GB" altLang="en-US" sz="2800" b="1" u="sng" dirty="0">
                <a:solidFill>
                  <a:srgbClr val="FF0000"/>
                </a:solidFill>
                <a:latin typeface="Calibri" panose="020F0502020204030204" pitchFamily="34" charset="0"/>
                <a:cs typeface="Calibri" panose="020F0502020204030204" pitchFamily="34" charset="0"/>
              </a:rPr>
              <a:t>D</a:t>
            </a:r>
            <a:r>
              <a:rPr lang="en-GB" altLang="en-US" sz="2800" b="1" dirty="0">
                <a:solidFill>
                  <a:srgbClr val="FF0000"/>
                </a:solidFill>
                <a:latin typeface="Calibri" panose="020F0502020204030204" pitchFamily="34" charset="0"/>
                <a:cs typeface="Calibri" panose="020F0502020204030204" pitchFamily="34" charset="0"/>
              </a:rPr>
              <a:t>emocracy</a:t>
            </a:r>
            <a:endParaRPr lang="en-GB" altLang="en-US" sz="2800" b="1" dirty="0">
              <a:latin typeface="Calibri" panose="020F0502020204030204" pitchFamily="34" charset="0"/>
              <a:cs typeface="Calibri" panose="020F0502020204030204" pitchFamily="34" charset="0"/>
            </a:endParaRPr>
          </a:p>
        </p:txBody>
      </p:sp>
      <p:sp>
        <p:nvSpPr>
          <p:cNvPr id="14" name="Down Arrow 11">
            <a:extLst>
              <a:ext uri="{FF2B5EF4-FFF2-40B4-BE49-F238E27FC236}">
                <a16:creationId xmlns:a16="http://schemas.microsoft.com/office/drawing/2014/main" id="{42014758-44BA-8F66-7F22-79703131DCAD}"/>
              </a:ext>
            </a:extLst>
          </p:cNvPr>
          <p:cNvSpPr/>
          <p:nvPr/>
        </p:nvSpPr>
        <p:spPr>
          <a:xfrm rot="3873413">
            <a:off x="7077869" y="4849019"/>
            <a:ext cx="400050" cy="92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68" name="Content Placeholder 2">
            <a:extLst>
              <a:ext uri="{FF2B5EF4-FFF2-40B4-BE49-F238E27FC236}">
                <a16:creationId xmlns:a16="http://schemas.microsoft.com/office/drawing/2014/main" id="{179A9D6C-9049-6586-B079-00723A0F5FB2}"/>
              </a:ext>
            </a:extLst>
          </p:cNvPr>
          <p:cNvSpPr txBox="1">
            <a:spLocks noChangeArrowheads="1"/>
          </p:cNvSpPr>
          <p:nvPr/>
        </p:nvSpPr>
        <p:spPr bwMode="auto">
          <a:xfrm>
            <a:off x="9817526" y="2523828"/>
            <a:ext cx="1966486" cy="124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FontTx/>
              <a:buNone/>
            </a:pPr>
            <a:r>
              <a:rPr lang="en-GB" altLang="en-US" sz="2800" dirty="0">
                <a:solidFill>
                  <a:schemeClr val="accent1"/>
                </a:solidFill>
                <a:latin typeface="Calibri" panose="020F0502020204030204" pitchFamily="34" charset="0"/>
                <a:cs typeface="Calibri" panose="020F0502020204030204" pitchFamily="34" charset="0"/>
              </a:rPr>
              <a:t>Low impact Food Capacity</a:t>
            </a:r>
          </a:p>
        </p:txBody>
      </p:sp>
      <p:sp>
        <p:nvSpPr>
          <p:cNvPr id="10269" name="Content Placeholder 2">
            <a:extLst>
              <a:ext uri="{FF2B5EF4-FFF2-40B4-BE49-F238E27FC236}">
                <a16:creationId xmlns:a16="http://schemas.microsoft.com/office/drawing/2014/main" id="{581FF59D-EE56-AAD9-424A-D8936D38BF8C}"/>
              </a:ext>
            </a:extLst>
          </p:cNvPr>
          <p:cNvSpPr txBox="1">
            <a:spLocks noChangeArrowheads="1"/>
          </p:cNvSpPr>
          <p:nvPr/>
        </p:nvSpPr>
        <p:spPr bwMode="auto">
          <a:xfrm>
            <a:off x="407988" y="2382838"/>
            <a:ext cx="20653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n-GB" altLang="en-US" sz="2400">
                <a:solidFill>
                  <a:schemeClr val="accent1"/>
                </a:solidFill>
                <a:latin typeface="Calibri" panose="020F0502020204030204" pitchFamily="34" charset="0"/>
                <a:cs typeface="Calibri" panose="020F0502020204030204" pitchFamily="34" charset="0"/>
              </a:rPr>
              <a:t>Analysis and science</a:t>
            </a:r>
          </a:p>
        </p:txBody>
      </p:sp>
      <p:cxnSp>
        <p:nvCxnSpPr>
          <p:cNvPr id="29" name="Straight Arrow Connector 28">
            <a:extLst>
              <a:ext uri="{FF2B5EF4-FFF2-40B4-BE49-F238E27FC236}">
                <a16:creationId xmlns:a16="http://schemas.microsoft.com/office/drawing/2014/main" id="{956D2EF4-0EB8-22C1-ADEE-BECE7C4C7E5F}"/>
              </a:ext>
            </a:extLst>
          </p:cNvPr>
          <p:cNvCxnSpPr>
            <a:cxnSpLocks/>
          </p:cNvCxnSpPr>
          <p:nvPr/>
        </p:nvCxnSpPr>
        <p:spPr>
          <a:xfrm flipV="1">
            <a:off x="2209800" y="2566988"/>
            <a:ext cx="801688" cy="26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9B568BD-1241-88CD-01E7-1E35CEAEE32A}"/>
              </a:ext>
            </a:extLst>
          </p:cNvPr>
          <p:cNvCxnSpPr>
            <a:cxnSpLocks/>
          </p:cNvCxnSpPr>
          <p:nvPr/>
        </p:nvCxnSpPr>
        <p:spPr>
          <a:xfrm flipH="1" flipV="1">
            <a:off x="8828088" y="2955925"/>
            <a:ext cx="1184275"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72" name="Content Placeholder 2">
            <a:extLst>
              <a:ext uri="{FF2B5EF4-FFF2-40B4-BE49-F238E27FC236}">
                <a16:creationId xmlns:a16="http://schemas.microsoft.com/office/drawing/2014/main" id="{4BFAF31C-1A6F-BA84-8547-30120613C25A}"/>
              </a:ext>
            </a:extLst>
          </p:cNvPr>
          <p:cNvSpPr txBox="1">
            <a:spLocks noChangeArrowheads="1"/>
          </p:cNvSpPr>
          <p:nvPr/>
        </p:nvSpPr>
        <p:spPr bwMode="auto">
          <a:xfrm>
            <a:off x="9623425" y="4046212"/>
            <a:ext cx="206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600" dirty="0">
                <a:solidFill>
                  <a:schemeClr val="accent1"/>
                </a:solidFill>
                <a:latin typeface="Calibri" panose="020F0502020204030204" pitchFamily="34" charset="0"/>
                <a:cs typeface="Calibri" panose="020F0502020204030204" pitchFamily="34" charset="0"/>
              </a:rPr>
              <a:t>Food governance</a:t>
            </a:r>
          </a:p>
        </p:txBody>
      </p:sp>
      <p:cxnSp>
        <p:nvCxnSpPr>
          <p:cNvPr id="38" name="Straight Arrow Connector 37">
            <a:extLst>
              <a:ext uri="{FF2B5EF4-FFF2-40B4-BE49-F238E27FC236}">
                <a16:creationId xmlns:a16="http://schemas.microsoft.com/office/drawing/2014/main" id="{4F8D7F34-26BB-B231-D321-DAEE900D4424}"/>
              </a:ext>
            </a:extLst>
          </p:cNvPr>
          <p:cNvCxnSpPr>
            <a:cxnSpLocks/>
            <a:stCxn id="7" idx="3"/>
          </p:cNvCxnSpPr>
          <p:nvPr/>
        </p:nvCxnSpPr>
        <p:spPr>
          <a:xfrm>
            <a:off x="3822191" y="1277541"/>
            <a:ext cx="1284797" cy="22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087A083D-39E0-890A-DC8C-118C60AC1C28}"/>
              </a:ext>
            </a:extLst>
          </p:cNvPr>
          <p:cNvSpPr txBox="1">
            <a:spLocks noChangeArrowheads="1"/>
          </p:cNvSpPr>
          <p:nvPr/>
        </p:nvSpPr>
        <p:spPr bwMode="auto">
          <a:xfrm>
            <a:off x="6530976" y="5747543"/>
            <a:ext cx="2613024" cy="9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GB" altLang="en-US" sz="2800" dirty="0">
                <a:solidFill>
                  <a:schemeClr val="accent1"/>
                </a:solidFill>
                <a:latin typeface="Calibri" panose="020F0502020204030204" pitchFamily="34" charset="0"/>
                <a:cs typeface="Calibri" panose="020F0502020204030204" pitchFamily="34" charset="0"/>
              </a:rPr>
              <a:t>Prevention &amp; protection</a:t>
            </a:r>
          </a:p>
        </p:txBody>
      </p:sp>
      <p:cxnSp>
        <p:nvCxnSpPr>
          <p:cNvPr id="4" name="Straight Arrow Connector 3">
            <a:extLst>
              <a:ext uri="{FF2B5EF4-FFF2-40B4-BE49-F238E27FC236}">
                <a16:creationId xmlns:a16="http://schemas.microsoft.com/office/drawing/2014/main" id="{93CA70B1-7C3F-5DF1-1691-32455A77B932}"/>
              </a:ext>
            </a:extLst>
          </p:cNvPr>
          <p:cNvCxnSpPr>
            <a:cxnSpLocks/>
            <a:stCxn id="10253" idx="0"/>
          </p:cNvCxnSpPr>
          <p:nvPr/>
        </p:nvCxnSpPr>
        <p:spPr>
          <a:xfrm flipV="1">
            <a:off x="4942270" y="5603985"/>
            <a:ext cx="341320" cy="32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7F196419-93FB-4B5A-72DD-4C240595B7C6}"/>
              </a:ext>
            </a:extLst>
          </p:cNvPr>
          <p:cNvSpPr txBox="1">
            <a:spLocks noChangeArrowheads="1"/>
          </p:cNvSpPr>
          <p:nvPr/>
        </p:nvSpPr>
        <p:spPr bwMode="auto">
          <a:xfrm>
            <a:off x="1354834" y="898525"/>
            <a:ext cx="2467357" cy="75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GB" altLang="en-US" sz="2600" dirty="0">
                <a:solidFill>
                  <a:schemeClr val="accent1"/>
                </a:solidFill>
                <a:latin typeface="Calibri" panose="020F0502020204030204" pitchFamily="34" charset="0"/>
                <a:cs typeface="Calibri" panose="020F0502020204030204" pitchFamily="34" charset="0"/>
              </a:rPr>
              <a:t>Whole of society commitment</a:t>
            </a:r>
          </a:p>
        </p:txBody>
      </p:sp>
      <p:cxnSp>
        <p:nvCxnSpPr>
          <p:cNvPr id="13" name="Straight Arrow Connector 12">
            <a:extLst>
              <a:ext uri="{FF2B5EF4-FFF2-40B4-BE49-F238E27FC236}">
                <a16:creationId xmlns:a16="http://schemas.microsoft.com/office/drawing/2014/main" id="{478CF621-6F4D-68D7-73FC-932D1EBC4D0A}"/>
              </a:ext>
            </a:extLst>
          </p:cNvPr>
          <p:cNvCxnSpPr>
            <a:cxnSpLocks/>
          </p:cNvCxnSpPr>
          <p:nvPr/>
        </p:nvCxnSpPr>
        <p:spPr>
          <a:xfrm flipH="1">
            <a:off x="9192845" y="4327699"/>
            <a:ext cx="689711" cy="267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9F93-25E1-D964-532A-353E3C55AA5B}"/>
              </a:ext>
            </a:extLst>
          </p:cNvPr>
          <p:cNvSpPr>
            <a:spLocks noGrp="1"/>
          </p:cNvSpPr>
          <p:nvPr>
            <p:ph type="title"/>
          </p:nvPr>
        </p:nvSpPr>
        <p:spPr/>
        <p:txBody>
          <a:bodyPr/>
          <a:lstStyle/>
          <a:p>
            <a:r>
              <a:rPr lang="en-US" b="1" dirty="0">
                <a:latin typeface="+mn-lt"/>
              </a:rPr>
              <a:t>Conclusions</a:t>
            </a:r>
            <a:endParaRPr lang="en-GB" b="1" dirty="0">
              <a:latin typeface="+mn-lt"/>
            </a:endParaRPr>
          </a:p>
        </p:txBody>
      </p:sp>
      <p:sp>
        <p:nvSpPr>
          <p:cNvPr id="3" name="Content Placeholder 2">
            <a:extLst>
              <a:ext uri="{FF2B5EF4-FFF2-40B4-BE49-F238E27FC236}">
                <a16:creationId xmlns:a16="http://schemas.microsoft.com/office/drawing/2014/main" id="{2E61BEE0-D732-F850-7608-1F180B7C2E94}"/>
              </a:ext>
            </a:extLst>
          </p:cNvPr>
          <p:cNvSpPr>
            <a:spLocks noGrp="1"/>
          </p:cNvSpPr>
          <p:nvPr>
            <p:ph idx="1"/>
          </p:nvPr>
        </p:nvSpPr>
        <p:spPr>
          <a:xfrm>
            <a:off x="838200" y="1490472"/>
            <a:ext cx="10939272" cy="4937760"/>
          </a:xfrm>
        </p:spPr>
        <p:txBody>
          <a:bodyPr>
            <a:normAutofit fontScale="92500" lnSpcReduction="10000"/>
          </a:bodyPr>
          <a:lstStyle/>
          <a:p>
            <a:r>
              <a:rPr lang="en-US" dirty="0"/>
              <a:t>Civil food resilience offers rich terrain for food security analysis</a:t>
            </a:r>
          </a:p>
          <a:p>
            <a:r>
              <a:rPr lang="en-US" dirty="0"/>
              <a:t>It’s a mistake to reduce food systems resilience to supply only</a:t>
            </a:r>
          </a:p>
          <a:p>
            <a:r>
              <a:rPr lang="en-US" dirty="0"/>
              <a:t>Current J-i-T logistics oil current </a:t>
            </a:r>
            <a:r>
              <a:rPr lang="en-US" dirty="0" err="1"/>
              <a:t>fd</a:t>
            </a:r>
            <a:r>
              <a:rPr lang="en-US" dirty="0"/>
              <a:t> system and should become Just-in-Case</a:t>
            </a:r>
          </a:p>
          <a:p>
            <a:r>
              <a:rPr lang="en-US" dirty="0"/>
              <a:t>UK resilience framework is interesting but too vague beyond Whitehall</a:t>
            </a:r>
          </a:p>
          <a:p>
            <a:r>
              <a:rPr lang="en-US" dirty="0"/>
              <a:t>Other countries suggest room for action</a:t>
            </a:r>
          </a:p>
          <a:p>
            <a:r>
              <a:rPr lang="en-US" dirty="0"/>
              <a:t>UK policy and process offer much for food analysis; it can be worked with</a:t>
            </a:r>
          </a:p>
          <a:p>
            <a:r>
              <a:rPr lang="en-US" dirty="0"/>
              <a:t>Civil focus gives many opportunities to strengthen food resilience</a:t>
            </a:r>
          </a:p>
          <a:p>
            <a:r>
              <a:rPr lang="en-US" dirty="0"/>
              <a:t>A broader perspective on civil food resilience is bubbling up already</a:t>
            </a:r>
          </a:p>
          <a:p>
            <a:r>
              <a:rPr lang="en-US" dirty="0"/>
              <a:t>Community engagement is essential about for preparedness</a:t>
            </a:r>
          </a:p>
          <a:p>
            <a:r>
              <a:rPr lang="en-US" dirty="0"/>
              <a:t>local/regional governance needs more powers / resources</a:t>
            </a:r>
          </a:p>
          <a:p>
            <a:r>
              <a:rPr lang="en-US" dirty="0"/>
              <a:t>A national scheme of local Food Resilience Committees would help</a:t>
            </a:r>
          </a:p>
          <a:p>
            <a:endParaRPr lang="en-US" dirty="0"/>
          </a:p>
          <a:p>
            <a:endParaRPr lang="en-US" dirty="0"/>
          </a:p>
          <a:p>
            <a:endParaRPr lang="en-GB" dirty="0"/>
          </a:p>
        </p:txBody>
      </p:sp>
      <p:sp>
        <p:nvSpPr>
          <p:cNvPr id="4" name="Slide Number Placeholder 3">
            <a:extLst>
              <a:ext uri="{FF2B5EF4-FFF2-40B4-BE49-F238E27FC236}">
                <a16:creationId xmlns:a16="http://schemas.microsoft.com/office/drawing/2014/main" id="{3578A8EB-53D7-C9C9-8A82-968A4B14AEB7}"/>
              </a:ext>
            </a:extLst>
          </p:cNvPr>
          <p:cNvSpPr>
            <a:spLocks noGrp="1"/>
          </p:cNvSpPr>
          <p:nvPr>
            <p:ph type="sldNum" sz="quarter" idx="12"/>
          </p:nvPr>
        </p:nvSpPr>
        <p:spPr/>
        <p:txBody>
          <a:bodyPr/>
          <a:lstStyle/>
          <a:p>
            <a:fld id="{2F250E53-65D8-43E6-99E6-1696B3794435}" type="slidenum">
              <a:rPr lang="en-GB" smtClean="0"/>
              <a:t>31</a:t>
            </a:fld>
            <a:endParaRPr lang="en-GB"/>
          </a:p>
        </p:txBody>
      </p:sp>
    </p:spTree>
    <p:extLst>
      <p:ext uri="{BB962C8B-B14F-4D97-AF65-F5344CB8AC3E}">
        <p14:creationId xmlns:p14="http://schemas.microsoft.com/office/powerpoint/2010/main" val="131703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127B-5F63-2331-181C-DE2D58F755FF}"/>
              </a:ext>
            </a:extLst>
          </p:cNvPr>
          <p:cNvSpPr>
            <a:spLocks noGrp="1"/>
          </p:cNvSpPr>
          <p:nvPr>
            <p:ph type="title"/>
          </p:nvPr>
        </p:nvSpPr>
        <p:spPr>
          <a:xfrm>
            <a:off x="536448" y="201169"/>
            <a:ext cx="10817352" cy="1489520"/>
          </a:xfrm>
        </p:spPr>
        <p:txBody>
          <a:bodyPr>
            <a:normAutofit fontScale="90000"/>
          </a:bodyPr>
          <a:lstStyle/>
          <a:p>
            <a:r>
              <a:rPr lang="en-US" b="1" dirty="0">
                <a:latin typeface="+mn-lt"/>
              </a:rPr>
              <a:t>Finally, </a:t>
            </a:r>
            <a:r>
              <a:rPr lang="en-US" b="1">
                <a:latin typeface="+mn-lt"/>
              </a:rPr>
              <a:t>some advice </a:t>
            </a:r>
            <a:r>
              <a:rPr lang="en-US" b="1" dirty="0">
                <a:latin typeface="+mn-lt"/>
              </a:rPr>
              <a:t>from </a:t>
            </a:r>
            <a:br>
              <a:rPr lang="en-US" b="1" dirty="0">
                <a:latin typeface="+mn-lt"/>
              </a:rPr>
            </a:br>
            <a:r>
              <a:rPr lang="en-US" b="1" dirty="0">
                <a:latin typeface="+mn-lt"/>
              </a:rPr>
              <a:t>Tom Lehrer (born </a:t>
            </a:r>
            <a:r>
              <a:rPr lang="en-US" b="1">
                <a:latin typeface="+mn-lt"/>
              </a:rPr>
              <a:t>1928),</a:t>
            </a:r>
            <a:br>
              <a:rPr lang="en-US" b="1" dirty="0">
                <a:latin typeface="+mn-lt"/>
              </a:rPr>
            </a:br>
            <a:r>
              <a:rPr lang="en-US" b="1" dirty="0">
                <a:latin typeface="+mn-lt"/>
              </a:rPr>
              <a:t>mathematician &amp; satirist</a:t>
            </a:r>
            <a:endParaRPr lang="en-GB" b="1" dirty="0">
              <a:latin typeface="+mn-lt"/>
            </a:endParaRPr>
          </a:p>
        </p:txBody>
      </p:sp>
      <p:sp>
        <p:nvSpPr>
          <p:cNvPr id="4" name="Content Placeholder 3">
            <a:extLst>
              <a:ext uri="{FF2B5EF4-FFF2-40B4-BE49-F238E27FC236}">
                <a16:creationId xmlns:a16="http://schemas.microsoft.com/office/drawing/2014/main" id="{AE3B3076-7B0C-9232-476D-4E8F0418E361}"/>
              </a:ext>
            </a:extLst>
          </p:cNvPr>
          <p:cNvSpPr>
            <a:spLocks noGrp="1"/>
          </p:cNvSpPr>
          <p:nvPr>
            <p:ph idx="1"/>
          </p:nvPr>
        </p:nvSpPr>
        <p:spPr>
          <a:xfrm>
            <a:off x="536448" y="2082418"/>
            <a:ext cx="10515600" cy="4351338"/>
          </a:xfrm>
        </p:spPr>
        <p:txBody>
          <a:bodyPr/>
          <a:lstStyle/>
          <a:p>
            <a:pPr marL="0" indent="0">
              <a:buNone/>
            </a:pPr>
            <a:r>
              <a:rPr lang="en-US" i="1" dirty="0"/>
              <a:t>Be prepared!</a:t>
            </a:r>
          </a:p>
          <a:p>
            <a:pPr marL="0" indent="0">
              <a:buNone/>
            </a:pPr>
            <a:r>
              <a:rPr lang="en-US" i="1" dirty="0"/>
              <a:t>That's the Boy Scouts' marching song.</a:t>
            </a:r>
          </a:p>
          <a:p>
            <a:pPr marL="0" indent="0">
              <a:buNone/>
            </a:pPr>
            <a:r>
              <a:rPr lang="en-US" i="1" dirty="0"/>
              <a:t>Be prepared!</a:t>
            </a:r>
          </a:p>
          <a:p>
            <a:pPr marL="0" indent="0">
              <a:buNone/>
            </a:pPr>
            <a:r>
              <a:rPr lang="en-US" i="1" dirty="0"/>
              <a:t>As through life you march along.</a:t>
            </a:r>
          </a:p>
          <a:p>
            <a:pPr marL="0" indent="0">
              <a:buNone/>
            </a:pPr>
            <a:r>
              <a:rPr lang="en-US" i="1" dirty="0"/>
              <a:t>Be prepared to hold your liquor pretty well,</a:t>
            </a:r>
          </a:p>
          <a:p>
            <a:pPr marL="0" indent="0">
              <a:buNone/>
            </a:pPr>
            <a:r>
              <a:rPr lang="en-US" i="1" dirty="0"/>
              <a:t>Don't write naughty words on walls if you can't spell.</a:t>
            </a:r>
            <a:endParaRPr lang="en-GB" i="1" dirty="0"/>
          </a:p>
        </p:txBody>
      </p:sp>
      <p:pic>
        <p:nvPicPr>
          <p:cNvPr id="6" name="Picture 5" descr="A person sitting in a chair with a skeleton behind his back&#10;&#10;Description automatically generated">
            <a:extLst>
              <a:ext uri="{FF2B5EF4-FFF2-40B4-BE49-F238E27FC236}">
                <a16:creationId xmlns:a16="http://schemas.microsoft.com/office/drawing/2014/main" id="{B8090C3C-19F0-6D93-25C0-2BC6E2F40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9784" y="3429000"/>
            <a:ext cx="3017520" cy="3017520"/>
          </a:xfrm>
          <a:prstGeom prst="rect">
            <a:avLst/>
          </a:prstGeom>
        </p:spPr>
      </p:pic>
      <p:pic>
        <p:nvPicPr>
          <p:cNvPr id="8" name="Picture 7" descr="A person in glasses speaking into a microphone&#10;&#10;Description automatically generated">
            <a:extLst>
              <a:ext uri="{FF2B5EF4-FFF2-40B4-BE49-F238E27FC236}">
                <a16:creationId xmlns:a16="http://schemas.microsoft.com/office/drawing/2014/main" id="{DCE26874-F5A5-F595-DB6F-96BF0A740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640" y="424244"/>
            <a:ext cx="4502912" cy="2532888"/>
          </a:xfrm>
          <a:prstGeom prst="rect">
            <a:avLst/>
          </a:prstGeom>
        </p:spPr>
      </p:pic>
    </p:spTree>
    <p:extLst>
      <p:ext uri="{BB962C8B-B14F-4D97-AF65-F5344CB8AC3E}">
        <p14:creationId xmlns:p14="http://schemas.microsoft.com/office/powerpoint/2010/main" val="348614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3BBCE-2EAA-68B1-BD6A-17EC8254F8C3}"/>
              </a:ext>
            </a:extLst>
          </p:cNvPr>
          <p:cNvSpPr>
            <a:spLocks noGrp="1"/>
          </p:cNvSpPr>
          <p:nvPr>
            <p:ph type="ctrTitle"/>
          </p:nvPr>
        </p:nvSpPr>
        <p:spPr/>
        <p:txBody>
          <a:bodyPr/>
          <a:lstStyle/>
          <a:p>
            <a:r>
              <a:rPr lang="en-US" b="1" dirty="0">
                <a:latin typeface="+mn-lt"/>
              </a:rPr>
              <a:t>1. Risks to security and resilience are real</a:t>
            </a:r>
            <a:endParaRPr lang="en-GB" b="1" dirty="0">
              <a:latin typeface="+mn-lt"/>
            </a:endParaRPr>
          </a:p>
        </p:txBody>
      </p:sp>
      <p:sp>
        <p:nvSpPr>
          <p:cNvPr id="6" name="Subtitle 5">
            <a:extLst>
              <a:ext uri="{FF2B5EF4-FFF2-40B4-BE49-F238E27FC236}">
                <a16:creationId xmlns:a16="http://schemas.microsoft.com/office/drawing/2014/main" id="{E8D998F1-27D9-32D5-CFCF-BEF9D918B84E}"/>
              </a:ext>
            </a:extLst>
          </p:cNvPr>
          <p:cNvSpPr>
            <a:spLocks noGrp="1"/>
          </p:cNvSpPr>
          <p:nvPr>
            <p:ph type="subTitle" idx="1"/>
          </p:nvPr>
        </p:nvSpPr>
        <p:spPr>
          <a:xfrm>
            <a:off x="1275907" y="3602038"/>
            <a:ext cx="9392093" cy="2235236"/>
          </a:xfrm>
        </p:spPr>
        <p:txBody>
          <a:bodyPr>
            <a:noAutofit/>
          </a:bodyPr>
          <a:lstStyle/>
          <a:p>
            <a:r>
              <a:rPr lang="en-US" sz="2800" dirty="0"/>
              <a:t>To food</a:t>
            </a:r>
          </a:p>
          <a:p>
            <a:r>
              <a:rPr lang="en-US" sz="2800" dirty="0"/>
              <a:t>To people</a:t>
            </a:r>
          </a:p>
          <a:p>
            <a:r>
              <a:rPr lang="en-US" sz="2800" dirty="0"/>
              <a:t>To infrastructure</a:t>
            </a:r>
          </a:p>
          <a:p>
            <a:r>
              <a:rPr lang="en-US" sz="2800" dirty="0"/>
              <a:t>To short/long term</a:t>
            </a:r>
            <a:endParaRPr lang="en-GB" sz="2800" dirty="0"/>
          </a:p>
        </p:txBody>
      </p:sp>
      <p:sp>
        <p:nvSpPr>
          <p:cNvPr id="4" name="Slide Number Placeholder 3">
            <a:extLst>
              <a:ext uri="{FF2B5EF4-FFF2-40B4-BE49-F238E27FC236}">
                <a16:creationId xmlns:a16="http://schemas.microsoft.com/office/drawing/2014/main" id="{E4AFF34A-37B5-2C22-33D5-3FBADBCACD1F}"/>
              </a:ext>
            </a:extLst>
          </p:cNvPr>
          <p:cNvSpPr>
            <a:spLocks noGrp="1"/>
          </p:cNvSpPr>
          <p:nvPr>
            <p:ph type="sldNum" sz="quarter" idx="12"/>
          </p:nvPr>
        </p:nvSpPr>
        <p:spPr/>
        <p:txBody>
          <a:bodyPr/>
          <a:lstStyle/>
          <a:p>
            <a:fld id="{2F250E53-65D8-43E6-99E6-1696B3794435}" type="slidenum">
              <a:rPr lang="en-GB" smtClean="0"/>
              <a:t>4</a:t>
            </a:fld>
            <a:endParaRPr lang="en-GB"/>
          </a:p>
        </p:txBody>
      </p:sp>
    </p:spTree>
    <p:extLst>
      <p:ext uri="{BB962C8B-B14F-4D97-AF65-F5344CB8AC3E}">
        <p14:creationId xmlns:p14="http://schemas.microsoft.com/office/powerpoint/2010/main" val="181785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C628-5C51-C000-018B-20297D21533D}"/>
              </a:ext>
            </a:extLst>
          </p:cNvPr>
          <p:cNvSpPr>
            <a:spLocks noGrp="1"/>
          </p:cNvSpPr>
          <p:nvPr>
            <p:ph type="title"/>
          </p:nvPr>
        </p:nvSpPr>
        <p:spPr>
          <a:xfrm>
            <a:off x="0" y="-5844"/>
            <a:ext cx="12192000" cy="649860"/>
          </a:xfrm>
        </p:spPr>
        <p:txBody>
          <a:bodyPr>
            <a:normAutofit fontScale="90000"/>
          </a:bodyPr>
          <a:lstStyle/>
          <a:p>
            <a:r>
              <a:rPr lang="en-US" b="1" dirty="0">
                <a:latin typeface="+mn-lt"/>
              </a:rPr>
              <a:t>Some potential sources of food system shock</a:t>
            </a:r>
            <a:endParaRPr lang="en-GB" sz="2700" b="1" dirty="0">
              <a:latin typeface="+mn-lt"/>
            </a:endParaRPr>
          </a:p>
        </p:txBody>
      </p:sp>
      <p:sp>
        <p:nvSpPr>
          <p:cNvPr id="3" name="Content Placeholder 2">
            <a:extLst>
              <a:ext uri="{FF2B5EF4-FFF2-40B4-BE49-F238E27FC236}">
                <a16:creationId xmlns:a16="http://schemas.microsoft.com/office/drawing/2014/main" id="{AD667606-AFED-60E4-A43C-74AA34C09D2D}"/>
              </a:ext>
            </a:extLst>
          </p:cNvPr>
          <p:cNvSpPr>
            <a:spLocks noGrp="1"/>
          </p:cNvSpPr>
          <p:nvPr>
            <p:ph idx="1"/>
          </p:nvPr>
        </p:nvSpPr>
        <p:spPr>
          <a:xfrm>
            <a:off x="250537" y="644016"/>
            <a:ext cx="11690926" cy="6213984"/>
          </a:xfrm>
        </p:spPr>
        <p:txBody>
          <a:bodyPr>
            <a:normAutofit fontScale="62500" lnSpcReduction="20000"/>
          </a:bodyPr>
          <a:lstStyle/>
          <a:p>
            <a:r>
              <a:rPr lang="en-US" sz="3500" b="1" i="1" dirty="0"/>
              <a:t>Environmental:</a:t>
            </a:r>
          </a:p>
          <a:p>
            <a:pPr lvl="1"/>
            <a:r>
              <a:rPr lang="en-US" sz="2600" dirty="0"/>
              <a:t>Climate, ecosystems breakdown, water (drought/floods), fire</a:t>
            </a:r>
          </a:p>
          <a:p>
            <a:r>
              <a:rPr lang="en-US" sz="3500" b="1" i="1" dirty="0"/>
              <a:t>Resource shortage:</a:t>
            </a:r>
          </a:p>
          <a:p>
            <a:pPr lvl="1"/>
            <a:r>
              <a:rPr lang="en-US" sz="2600" dirty="0"/>
              <a:t>Oil, phosphate, </a:t>
            </a:r>
            <a:r>
              <a:rPr lang="en-US" sz="2600" dirty="0" err="1"/>
              <a:t>labour</a:t>
            </a:r>
            <a:r>
              <a:rPr lang="en-US" sz="2600" dirty="0"/>
              <a:t>, capital</a:t>
            </a:r>
          </a:p>
          <a:p>
            <a:pPr lvl="1"/>
            <a:r>
              <a:rPr lang="en-US" sz="2600" dirty="0"/>
              <a:t>Food ingredients or particular commodities</a:t>
            </a:r>
            <a:endParaRPr lang="en-GB" sz="2600" dirty="0"/>
          </a:p>
          <a:p>
            <a:r>
              <a:rPr lang="en-GB" sz="3500" b="1" i="1" dirty="0"/>
              <a:t>Aggression:</a:t>
            </a:r>
          </a:p>
          <a:p>
            <a:pPr lvl="1"/>
            <a:r>
              <a:rPr lang="en-GB" sz="2600" dirty="0"/>
              <a:t>Logistics disruption via software, satellite, shipping, road, rail, air</a:t>
            </a:r>
          </a:p>
          <a:p>
            <a:pPr lvl="1"/>
            <a:r>
              <a:rPr lang="en-GB" sz="2600" dirty="0"/>
              <a:t>Food is ‘weaponised’ by blockade, attack on RDCs</a:t>
            </a:r>
          </a:p>
          <a:p>
            <a:pPr lvl="1"/>
            <a:r>
              <a:rPr lang="en-GB" sz="2600" i="1" dirty="0">
                <a:sym typeface="Wingdings" panose="05000000000000000000" pitchFamily="2" charset="2"/>
              </a:rPr>
              <a:t>in extremis</a:t>
            </a:r>
            <a:r>
              <a:rPr lang="en-GB" sz="2600" dirty="0">
                <a:sym typeface="Wingdings" panose="05000000000000000000" pitchFamily="2" charset="2"/>
              </a:rPr>
              <a:t>, in</a:t>
            </a:r>
            <a:r>
              <a:rPr lang="en-GB" sz="2600" dirty="0"/>
              <a:t>vasion, infrastructure destruction </a:t>
            </a:r>
            <a:r>
              <a:rPr lang="en-GB" sz="2600" dirty="0">
                <a:sym typeface="Wingdings" panose="05000000000000000000" pitchFamily="2" charset="2"/>
              </a:rPr>
              <a:t> war</a:t>
            </a:r>
            <a:endParaRPr lang="en-GB" sz="2600" dirty="0"/>
          </a:p>
          <a:p>
            <a:r>
              <a:rPr lang="en-GB" sz="3500" b="1" i="1" dirty="0"/>
              <a:t>Economic: </a:t>
            </a:r>
          </a:p>
          <a:p>
            <a:pPr lvl="1"/>
            <a:r>
              <a:rPr lang="en-GB" sz="2600" dirty="0"/>
              <a:t>Poverty / inequality, wage +price spiral</a:t>
            </a:r>
          </a:p>
          <a:p>
            <a:pPr lvl="1"/>
            <a:r>
              <a:rPr lang="en-GB" sz="2600" dirty="0"/>
              <a:t>Trade intervention or friction </a:t>
            </a:r>
            <a:r>
              <a:rPr lang="en-GB" sz="2600" dirty="0">
                <a:sym typeface="Wingdings" panose="05000000000000000000" pitchFamily="2" charset="2"/>
              </a:rPr>
              <a:t> </a:t>
            </a:r>
            <a:r>
              <a:rPr lang="en-GB" sz="2600" dirty="0" err="1">
                <a:sym typeface="Wingdings" panose="05000000000000000000" pitchFamily="2" charset="2"/>
              </a:rPr>
              <a:t>JiT</a:t>
            </a:r>
            <a:r>
              <a:rPr lang="en-GB" sz="2600" dirty="0">
                <a:sym typeface="Wingdings" panose="05000000000000000000" pitchFamily="2" charset="2"/>
              </a:rPr>
              <a:t> breakdown</a:t>
            </a:r>
            <a:endParaRPr lang="en-GB" sz="2600" dirty="0"/>
          </a:p>
          <a:p>
            <a:pPr lvl="1"/>
            <a:r>
              <a:rPr lang="en-GB" sz="2600" dirty="0"/>
              <a:t>Ransomware, malware </a:t>
            </a:r>
            <a:r>
              <a:rPr lang="en-GB" sz="2600" dirty="0">
                <a:sym typeface="Wingdings" panose="05000000000000000000" pitchFamily="2" charset="2"/>
              </a:rPr>
              <a:t> a factory or multi-sectors</a:t>
            </a:r>
            <a:endParaRPr lang="en-GB" sz="2600" dirty="0"/>
          </a:p>
          <a:p>
            <a:r>
              <a:rPr lang="en-GB" sz="3500" b="1" i="1" dirty="0"/>
              <a:t>Societal:</a:t>
            </a:r>
          </a:p>
          <a:p>
            <a:pPr lvl="1"/>
            <a:r>
              <a:rPr lang="en-GB" sz="2600" dirty="0"/>
              <a:t>social divisions, poverty </a:t>
            </a:r>
          </a:p>
          <a:p>
            <a:pPr lvl="1"/>
            <a:r>
              <a:rPr lang="en-GB" sz="2600" dirty="0"/>
              <a:t>Stockpiling</a:t>
            </a:r>
            <a:r>
              <a:rPr lang="en-GB" sz="2600" dirty="0">
                <a:sym typeface="Wingdings" panose="05000000000000000000" pitchFamily="2" charset="2"/>
              </a:rPr>
              <a:t> </a:t>
            </a:r>
            <a:r>
              <a:rPr lang="en-GB" sz="2600" dirty="0"/>
              <a:t>riot, looting</a:t>
            </a:r>
          </a:p>
          <a:p>
            <a:r>
              <a:rPr lang="en-GB" sz="3800" b="1" i="1" dirty="0"/>
              <a:t>Political:</a:t>
            </a:r>
          </a:p>
          <a:p>
            <a:pPr lvl="1"/>
            <a:r>
              <a:rPr lang="en-GB" sz="2600" dirty="0"/>
              <a:t>Loss of trust …rumours …d</a:t>
            </a:r>
            <a:r>
              <a:rPr lang="en-GB" sz="2600" dirty="0">
                <a:sym typeface="Wingdings" panose="05000000000000000000" pitchFamily="2" charset="2"/>
              </a:rPr>
              <a:t>eliberate falsehoods (internet)</a:t>
            </a:r>
          </a:p>
          <a:p>
            <a:pPr lvl="1"/>
            <a:r>
              <a:rPr lang="en-GB" sz="2600" dirty="0">
                <a:sym typeface="Wingdings" panose="05000000000000000000" pitchFamily="2" charset="2"/>
              </a:rPr>
              <a:t>Weak / incompetent government; weak local structures</a:t>
            </a:r>
          </a:p>
          <a:p>
            <a:r>
              <a:rPr lang="en-GB" sz="3400" b="1" i="1" dirty="0">
                <a:sym typeface="Wingdings" panose="05000000000000000000" pitchFamily="2" charset="2"/>
              </a:rPr>
              <a:t>Health:</a:t>
            </a:r>
          </a:p>
          <a:p>
            <a:pPr lvl="1"/>
            <a:r>
              <a:rPr lang="en-GB" sz="2600" dirty="0">
                <a:sym typeface="Wingdings" panose="05000000000000000000" pitchFamily="2" charset="2"/>
              </a:rPr>
              <a:t>Pandemic  Workforce loss , insufficient labour etc</a:t>
            </a:r>
          </a:p>
          <a:p>
            <a:pPr lvl="1"/>
            <a:r>
              <a:rPr lang="en-GB" sz="2600" dirty="0">
                <a:sym typeface="Wingdings" panose="05000000000000000000" pitchFamily="2" charset="2"/>
              </a:rPr>
              <a:t>Poor general health of public  unskilled, unentitled</a:t>
            </a:r>
          </a:p>
          <a:p>
            <a:pPr lvl="1"/>
            <a:endParaRPr lang="en-GB" sz="2600" dirty="0"/>
          </a:p>
          <a:p>
            <a:pPr lvl="1"/>
            <a:endParaRPr lang="en-US" sz="2600" dirty="0"/>
          </a:p>
        </p:txBody>
      </p:sp>
      <p:sp>
        <p:nvSpPr>
          <p:cNvPr id="4" name="Slide Number Placeholder 3">
            <a:extLst>
              <a:ext uri="{FF2B5EF4-FFF2-40B4-BE49-F238E27FC236}">
                <a16:creationId xmlns:a16="http://schemas.microsoft.com/office/drawing/2014/main" id="{34268FE8-32CE-2A10-F289-EA19D1696DAA}"/>
              </a:ext>
            </a:extLst>
          </p:cNvPr>
          <p:cNvSpPr>
            <a:spLocks noGrp="1"/>
          </p:cNvSpPr>
          <p:nvPr>
            <p:ph type="sldNum" sz="quarter" idx="12"/>
          </p:nvPr>
        </p:nvSpPr>
        <p:spPr/>
        <p:txBody>
          <a:bodyPr/>
          <a:lstStyle/>
          <a:p>
            <a:fld id="{2F250E53-65D8-43E6-99E6-1696B3794435}" type="slidenum">
              <a:rPr lang="en-GB" smtClean="0"/>
              <a:t>5</a:t>
            </a:fld>
            <a:endParaRPr lang="en-GB"/>
          </a:p>
        </p:txBody>
      </p:sp>
      <p:pic>
        <p:nvPicPr>
          <p:cNvPr id="6" name="Picture 5" descr="An aerial view of a destroyed city&#10;&#10;Description automatically generated">
            <a:extLst>
              <a:ext uri="{FF2B5EF4-FFF2-40B4-BE49-F238E27FC236}">
                <a16:creationId xmlns:a16="http://schemas.microsoft.com/office/drawing/2014/main" id="{D8CB6010-947A-E88B-A144-F1660F350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428" y="877455"/>
            <a:ext cx="3801276" cy="2138218"/>
          </a:xfrm>
          <a:prstGeom prst="rect">
            <a:avLst/>
          </a:prstGeom>
        </p:spPr>
      </p:pic>
      <p:pic>
        <p:nvPicPr>
          <p:cNvPr id="8" name="Picture 7" descr="A group of people outside with boxes&#10;&#10;Description automatically generated">
            <a:extLst>
              <a:ext uri="{FF2B5EF4-FFF2-40B4-BE49-F238E27FC236}">
                <a16:creationId xmlns:a16="http://schemas.microsoft.com/office/drawing/2014/main" id="{65A77836-FB05-BDBA-9D0C-AEA3960FA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475" y="3629025"/>
            <a:ext cx="4090988" cy="2727325"/>
          </a:xfrm>
          <a:prstGeom prst="rect">
            <a:avLst/>
          </a:prstGeom>
        </p:spPr>
      </p:pic>
      <p:sp>
        <p:nvSpPr>
          <p:cNvPr id="5" name="Rectangle 1">
            <a:extLst>
              <a:ext uri="{FF2B5EF4-FFF2-40B4-BE49-F238E27FC236}">
                <a16:creationId xmlns:a16="http://schemas.microsoft.com/office/drawing/2014/main" id="{CEC05681-6B3A-50D5-0E8E-6371E1800F36}"/>
              </a:ext>
            </a:extLst>
          </p:cNvPr>
          <p:cNvSpPr>
            <a:spLocks noChangeArrowheads="1"/>
          </p:cNvSpPr>
          <p:nvPr/>
        </p:nvSpPr>
        <p:spPr bwMode="auto">
          <a:xfrm>
            <a:off x="8610600" y="3191543"/>
            <a:ext cx="3442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Port of Mariupol, Ukraine after bombing, 2022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8147C291-4F3E-F398-8867-FFE2E9563FD4}"/>
              </a:ext>
            </a:extLst>
          </p:cNvPr>
          <p:cNvSpPr>
            <a:spLocks noChangeArrowheads="1"/>
          </p:cNvSpPr>
          <p:nvPr/>
        </p:nvSpPr>
        <p:spPr bwMode="auto">
          <a:xfrm>
            <a:off x="8498467" y="6488813"/>
            <a:ext cx="3442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food lorry looted, Gaza, 2024</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11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75D1-3B05-200C-6126-82ADBDAA72F9}"/>
              </a:ext>
            </a:extLst>
          </p:cNvPr>
          <p:cNvSpPr>
            <a:spLocks noGrp="1"/>
          </p:cNvSpPr>
          <p:nvPr>
            <p:ph type="title"/>
          </p:nvPr>
        </p:nvSpPr>
        <p:spPr>
          <a:xfrm>
            <a:off x="91270" y="217694"/>
            <a:ext cx="1856402" cy="2653522"/>
          </a:xfrm>
        </p:spPr>
        <p:txBody>
          <a:bodyPr>
            <a:normAutofit/>
          </a:bodyPr>
          <a:lstStyle/>
          <a:p>
            <a:r>
              <a:rPr lang="en-US" sz="3200" b="1" dirty="0">
                <a:latin typeface="+mn-lt"/>
              </a:rPr>
              <a:t>89 Risks to UK </a:t>
            </a:r>
            <a:r>
              <a:rPr lang="en-US" sz="2400" dirty="0">
                <a:latin typeface="+mn-lt"/>
              </a:rPr>
              <a:t>source: </a:t>
            </a:r>
            <a:br>
              <a:rPr lang="en-US" sz="2400" dirty="0">
                <a:latin typeface="+mn-lt"/>
              </a:rPr>
            </a:br>
            <a:r>
              <a:rPr lang="en-US" sz="2400" dirty="0">
                <a:latin typeface="+mn-lt"/>
              </a:rPr>
              <a:t>NRR 2023</a:t>
            </a:r>
            <a:endParaRPr lang="en-GB" sz="1600" b="1" i="1" dirty="0">
              <a:latin typeface="+mn-lt"/>
            </a:endParaRPr>
          </a:p>
        </p:txBody>
      </p:sp>
      <p:sp>
        <p:nvSpPr>
          <p:cNvPr id="4" name="Slide Number Placeholder 3">
            <a:extLst>
              <a:ext uri="{FF2B5EF4-FFF2-40B4-BE49-F238E27FC236}">
                <a16:creationId xmlns:a16="http://schemas.microsoft.com/office/drawing/2014/main" id="{D3B20882-616C-857D-461F-C2C825233D5E}"/>
              </a:ext>
            </a:extLst>
          </p:cNvPr>
          <p:cNvSpPr>
            <a:spLocks noGrp="1"/>
          </p:cNvSpPr>
          <p:nvPr>
            <p:ph type="sldNum" sz="quarter" idx="12"/>
          </p:nvPr>
        </p:nvSpPr>
        <p:spPr/>
        <p:txBody>
          <a:bodyPr/>
          <a:lstStyle/>
          <a:p>
            <a:fld id="{2F250E53-65D8-43E6-99E6-1696B3794435}" type="slidenum">
              <a:rPr lang="en-GB" smtClean="0"/>
              <a:t>6</a:t>
            </a:fld>
            <a:endParaRPr lang="en-GB"/>
          </a:p>
        </p:txBody>
      </p:sp>
      <p:pic>
        <p:nvPicPr>
          <p:cNvPr id="6" name="Picture 5">
            <a:extLst>
              <a:ext uri="{FF2B5EF4-FFF2-40B4-BE49-F238E27FC236}">
                <a16:creationId xmlns:a16="http://schemas.microsoft.com/office/drawing/2014/main" id="{6AFDE737-F7CE-1CA9-DE72-3785CA8B58E0}"/>
              </a:ext>
            </a:extLst>
          </p:cNvPr>
          <p:cNvPicPr>
            <a:picLocks noChangeAspect="1"/>
          </p:cNvPicPr>
          <p:nvPr/>
        </p:nvPicPr>
        <p:blipFill>
          <a:blip r:embed="rId2"/>
          <a:stretch>
            <a:fillRect/>
          </a:stretch>
        </p:blipFill>
        <p:spPr>
          <a:xfrm>
            <a:off x="1643212" y="0"/>
            <a:ext cx="10548788" cy="6858000"/>
          </a:xfrm>
          <a:prstGeom prst="rect">
            <a:avLst/>
          </a:prstGeom>
        </p:spPr>
      </p:pic>
      <p:sp>
        <p:nvSpPr>
          <p:cNvPr id="8" name="Thought Bubble: Cloud 7">
            <a:extLst>
              <a:ext uri="{FF2B5EF4-FFF2-40B4-BE49-F238E27FC236}">
                <a16:creationId xmlns:a16="http://schemas.microsoft.com/office/drawing/2014/main" id="{776A8CF2-8720-F162-7C38-A340087DAE33}"/>
              </a:ext>
            </a:extLst>
          </p:cNvPr>
          <p:cNvSpPr/>
          <p:nvPr/>
        </p:nvSpPr>
        <p:spPr>
          <a:xfrm>
            <a:off x="5073165" y="295352"/>
            <a:ext cx="2002536" cy="67044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pandemic</a:t>
            </a:r>
            <a:endParaRPr lang="en-GB" dirty="0"/>
          </a:p>
        </p:txBody>
      </p:sp>
      <p:sp>
        <p:nvSpPr>
          <p:cNvPr id="10" name="Thought Bubble: Cloud 9">
            <a:extLst>
              <a:ext uri="{FF2B5EF4-FFF2-40B4-BE49-F238E27FC236}">
                <a16:creationId xmlns:a16="http://schemas.microsoft.com/office/drawing/2014/main" id="{BA905AA7-3B28-94DB-DE5B-02054B4272A5}"/>
              </a:ext>
            </a:extLst>
          </p:cNvPr>
          <p:cNvSpPr/>
          <p:nvPr/>
        </p:nvSpPr>
        <p:spPr>
          <a:xfrm flipH="1">
            <a:off x="2469050" y="271698"/>
            <a:ext cx="2157984" cy="717756"/>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Chemo, bio, radio, nuke attack</a:t>
            </a:r>
            <a:endParaRPr lang="en-GB" sz="1400" dirty="0"/>
          </a:p>
        </p:txBody>
      </p:sp>
      <p:sp>
        <p:nvSpPr>
          <p:cNvPr id="11" name="Thought Bubble: Cloud 10">
            <a:extLst>
              <a:ext uri="{FF2B5EF4-FFF2-40B4-BE49-F238E27FC236}">
                <a16:creationId xmlns:a16="http://schemas.microsoft.com/office/drawing/2014/main" id="{CE5F3765-2F81-4637-406A-CDF53609E709}"/>
              </a:ext>
            </a:extLst>
          </p:cNvPr>
          <p:cNvSpPr/>
          <p:nvPr/>
        </p:nvSpPr>
        <p:spPr>
          <a:xfrm>
            <a:off x="2148670" y="4532401"/>
            <a:ext cx="2002536" cy="61264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Sunk vessel  blocks port</a:t>
            </a:r>
            <a:endParaRPr lang="en-GB" sz="1400" dirty="0"/>
          </a:p>
        </p:txBody>
      </p:sp>
      <p:sp>
        <p:nvSpPr>
          <p:cNvPr id="12" name="Thought Bubble: Cloud 11">
            <a:extLst>
              <a:ext uri="{FF2B5EF4-FFF2-40B4-BE49-F238E27FC236}">
                <a16:creationId xmlns:a16="http://schemas.microsoft.com/office/drawing/2014/main" id="{A594A344-A36E-85D3-2177-1174F5FED9B7}"/>
              </a:ext>
            </a:extLst>
          </p:cNvPr>
          <p:cNvSpPr/>
          <p:nvPr/>
        </p:nvSpPr>
        <p:spPr>
          <a:xfrm>
            <a:off x="5094732" y="3493008"/>
            <a:ext cx="2002536" cy="61264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cyber attack on infrastructure</a:t>
            </a:r>
            <a:endParaRPr lang="en-GB" dirty="0"/>
          </a:p>
        </p:txBody>
      </p:sp>
      <p:sp>
        <p:nvSpPr>
          <p:cNvPr id="14" name="Title 1">
            <a:extLst>
              <a:ext uri="{FF2B5EF4-FFF2-40B4-BE49-F238E27FC236}">
                <a16:creationId xmlns:a16="http://schemas.microsoft.com/office/drawing/2014/main" id="{BBD4ED83-1DB4-9A3B-3981-DFFB75BBD358}"/>
              </a:ext>
            </a:extLst>
          </p:cNvPr>
          <p:cNvSpPr txBox="1">
            <a:spLocks/>
          </p:cNvSpPr>
          <p:nvPr/>
        </p:nvSpPr>
        <p:spPr>
          <a:xfrm>
            <a:off x="0" y="3885390"/>
            <a:ext cx="1947672" cy="26535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latin typeface="+mn-lt"/>
              </a:rPr>
              <a:t>9 themes:</a:t>
            </a:r>
          </a:p>
          <a:p>
            <a:r>
              <a:rPr lang="en-US" sz="2400" dirty="0">
                <a:latin typeface="+mn-lt"/>
              </a:rPr>
              <a:t>• Terrorism</a:t>
            </a:r>
          </a:p>
          <a:p>
            <a:r>
              <a:rPr lang="en-US" sz="2400" dirty="0">
                <a:latin typeface="+mn-lt"/>
              </a:rPr>
              <a:t>• Cyber</a:t>
            </a:r>
          </a:p>
          <a:p>
            <a:r>
              <a:rPr lang="en-US" sz="2400" dirty="0">
                <a:latin typeface="+mn-lt"/>
              </a:rPr>
              <a:t>• State threats</a:t>
            </a:r>
          </a:p>
          <a:p>
            <a:r>
              <a:rPr lang="en-US" sz="2400" dirty="0">
                <a:latin typeface="+mn-lt"/>
              </a:rPr>
              <a:t>• Geographic &amp;</a:t>
            </a:r>
          </a:p>
          <a:p>
            <a:r>
              <a:rPr lang="en-US" sz="2400" dirty="0">
                <a:latin typeface="+mn-lt"/>
              </a:rPr>
              <a:t> diplomatic</a:t>
            </a:r>
          </a:p>
          <a:p>
            <a:r>
              <a:rPr lang="en-US" sz="2400" dirty="0">
                <a:latin typeface="+mn-lt"/>
              </a:rPr>
              <a:t>• Accidents &amp; systems failures</a:t>
            </a:r>
          </a:p>
          <a:p>
            <a:r>
              <a:rPr lang="en-US" sz="2400" dirty="0">
                <a:latin typeface="+mn-lt"/>
              </a:rPr>
              <a:t>• Natural &amp; enviro hazards</a:t>
            </a:r>
          </a:p>
          <a:p>
            <a:r>
              <a:rPr lang="en-US" sz="2400" dirty="0">
                <a:latin typeface="+mn-lt"/>
              </a:rPr>
              <a:t>• Human, animal &amp;  plant health</a:t>
            </a:r>
          </a:p>
          <a:p>
            <a:r>
              <a:rPr lang="en-US" sz="2400" dirty="0">
                <a:latin typeface="+mn-lt"/>
              </a:rPr>
              <a:t>• Societal</a:t>
            </a:r>
          </a:p>
          <a:p>
            <a:r>
              <a:rPr lang="en-US" sz="2400" dirty="0">
                <a:latin typeface="+mn-lt"/>
              </a:rPr>
              <a:t>• Conflict &amp; instability</a:t>
            </a:r>
            <a:endParaRPr lang="en-GB" sz="2400" dirty="0">
              <a:latin typeface="+mn-lt"/>
            </a:endParaRPr>
          </a:p>
        </p:txBody>
      </p:sp>
    </p:spTree>
    <p:extLst>
      <p:ext uri="{BB962C8B-B14F-4D97-AF65-F5344CB8AC3E}">
        <p14:creationId xmlns:p14="http://schemas.microsoft.com/office/powerpoint/2010/main" val="269625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FE1A-28C4-A94A-B19A-3D2822A6AB66}"/>
              </a:ext>
            </a:extLst>
          </p:cNvPr>
          <p:cNvSpPr>
            <a:spLocks noGrp="1"/>
          </p:cNvSpPr>
          <p:nvPr>
            <p:ph type="title"/>
          </p:nvPr>
        </p:nvSpPr>
        <p:spPr/>
        <p:txBody>
          <a:bodyPr/>
          <a:lstStyle/>
          <a:p>
            <a:r>
              <a:rPr lang="en-US" b="1" dirty="0">
                <a:latin typeface="+mn-lt"/>
              </a:rPr>
              <a:t>Food Risks (business view 1)</a:t>
            </a:r>
            <a:br>
              <a:rPr lang="en-US" b="1" dirty="0">
                <a:latin typeface="+mn-lt"/>
              </a:rPr>
            </a:br>
            <a:r>
              <a:rPr lang="en-US" sz="2000" dirty="0">
                <a:latin typeface="+mn-lt"/>
              </a:rPr>
              <a:t>source: Lloyd’s and </a:t>
            </a:r>
            <a:r>
              <a:rPr lang="en-GB" sz="2000" dirty="0">
                <a:effectLst/>
                <a:latin typeface="+mn-lt"/>
                <a:ea typeface="Calibri" panose="020F0502020204030204" pitchFamily="34" charset="0"/>
                <a:cs typeface="Times New Roman" panose="02020603050405020304" pitchFamily="18" charset="0"/>
              </a:rPr>
              <a:t>Willis, Towers, Watson, 2022 </a:t>
            </a:r>
            <a:endParaRPr lang="en-GB" sz="2000" dirty="0">
              <a:latin typeface="+mn-lt"/>
            </a:endParaRPr>
          </a:p>
        </p:txBody>
      </p:sp>
      <p:sp>
        <p:nvSpPr>
          <p:cNvPr id="4" name="Slide Number Placeholder 3">
            <a:extLst>
              <a:ext uri="{FF2B5EF4-FFF2-40B4-BE49-F238E27FC236}">
                <a16:creationId xmlns:a16="http://schemas.microsoft.com/office/drawing/2014/main" id="{1513A812-EE6A-2A1F-440D-DC2BA433F0ED}"/>
              </a:ext>
            </a:extLst>
          </p:cNvPr>
          <p:cNvSpPr>
            <a:spLocks noGrp="1"/>
          </p:cNvSpPr>
          <p:nvPr>
            <p:ph type="sldNum" sz="quarter" idx="12"/>
          </p:nvPr>
        </p:nvSpPr>
        <p:spPr/>
        <p:txBody>
          <a:bodyPr/>
          <a:lstStyle/>
          <a:p>
            <a:fld id="{2F250E53-65D8-43E6-99E6-1696B3794435}" type="slidenum">
              <a:rPr lang="en-GB" smtClean="0"/>
              <a:t>7</a:t>
            </a:fld>
            <a:endParaRPr lang="en-GB"/>
          </a:p>
        </p:txBody>
      </p:sp>
      <p:pic>
        <p:nvPicPr>
          <p:cNvPr id="5" name="Content Placeholder 4" descr="A comparison of different types of diseases&#10;&#10;Description automatically generated with medium confidence">
            <a:extLst>
              <a:ext uri="{FF2B5EF4-FFF2-40B4-BE49-F238E27FC236}">
                <a16:creationId xmlns:a16="http://schemas.microsoft.com/office/drawing/2014/main" id="{2BD7E21E-0711-8D0C-7F5B-E58171A2AED2}"/>
              </a:ext>
            </a:extLst>
          </p:cNvPr>
          <p:cNvPicPr>
            <a:picLocks noGrp="1" noChangeAspect="1"/>
          </p:cNvPicPr>
          <p:nvPr>
            <p:ph idx="1"/>
          </p:nvPr>
        </p:nvPicPr>
        <p:blipFill>
          <a:blip r:embed="rId2"/>
          <a:stretch>
            <a:fillRect/>
          </a:stretch>
        </p:blipFill>
        <p:spPr>
          <a:xfrm>
            <a:off x="592540" y="2239347"/>
            <a:ext cx="11455605" cy="3217129"/>
          </a:xfrm>
          <a:prstGeom prst="rect">
            <a:avLst/>
          </a:prstGeom>
        </p:spPr>
      </p:pic>
      <p:pic>
        <p:nvPicPr>
          <p:cNvPr id="3" name="Picture 2" descr="A satellite in space with a bag&#10;&#10;Description automatically generated">
            <a:extLst>
              <a:ext uri="{FF2B5EF4-FFF2-40B4-BE49-F238E27FC236}">
                <a16:creationId xmlns:a16="http://schemas.microsoft.com/office/drawing/2014/main" id="{848AAE5D-0566-E9FD-3CF8-BADB6A7F2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48" y="846347"/>
            <a:ext cx="2262823" cy="1267181"/>
          </a:xfrm>
          <a:prstGeom prst="rect">
            <a:avLst/>
          </a:prstGeom>
        </p:spPr>
      </p:pic>
    </p:spTree>
    <p:extLst>
      <p:ext uri="{BB962C8B-B14F-4D97-AF65-F5344CB8AC3E}">
        <p14:creationId xmlns:p14="http://schemas.microsoft.com/office/powerpoint/2010/main" val="49377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01ED-F2D6-A0F5-1A55-C4AB4D656D72}"/>
              </a:ext>
            </a:extLst>
          </p:cNvPr>
          <p:cNvSpPr>
            <a:spLocks noGrp="1"/>
          </p:cNvSpPr>
          <p:nvPr>
            <p:ph type="title"/>
          </p:nvPr>
        </p:nvSpPr>
        <p:spPr>
          <a:xfrm>
            <a:off x="632926" y="-2819"/>
            <a:ext cx="11338249" cy="1325563"/>
          </a:xfrm>
        </p:spPr>
        <p:txBody>
          <a:bodyPr>
            <a:normAutofit fontScale="90000"/>
          </a:bodyPr>
          <a:lstStyle/>
          <a:p>
            <a:r>
              <a:rPr lang="en-US" sz="4800" b="1" dirty="0">
                <a:latin typeface="+mn-lt"/>
              </a:rPr>
              <a:t>Food risks (business 2)</a:t>
            </a:r>
            <a:r>
              <a:rPr lang="en-US" sz="4800" dirty="0">
                <a:latin typeface="+mn-lt"/>
              </a:rPr>
              <a:t>: spot the chokepoints</a:t>
            </a:r>
            <a:endParaRPr lang="en-GB" sz="3600" dirty="0">
              <a:latin typeface="+mn-lt"/>
            </a:endParaRPr>
          </a:p>
        </p:txBody>
      </p:sp>
      <p:sp>
        <p:nvSpPr>
          <p:cNvPr id="4" name="Slide Number Placeholder 3">
            <a:extLst>
              <a:ext uri="{FF2B5EF4-FFF2-40B4-BE49-F238E27FC236}">
                <a16:creationId xmlns:a16="http://schemas.microsoft.com/office/drawing/2014/main" id="{99331737-6BDC-A6A3-7C81-BAE212AC82DA}"/>
              </a:ext>
            </a:extLst>
          </p:cNvPr>
          <p:cNvSpPr>
            <a:spLocks noGrp="1"/>
          </p:cNvSpPr>
          <p:nvPr>
            <p:ph type="sldNum" sz="quarter" idx="12"/>
          </p:nvPr>
        </p:nvSpPr>
        <p:spPr/>
        <p:txBody>
          <a:bodyPr/>
          <a:lstStyle/>
          <a:p>
            <a:fld id="{2F250E53-65D8-43E6-99E6-1696B3794435}" type="slidenum">
              <a:rPr lang="en-GB" smtClean="0"/>
              <a:t>8</a:t>
            </a:fld>
            <a:endParaRPr lang="en-GB"/>
          </a:p>
        </p:txBody>
      </p:sp>
      <p:pic>
        <p:nvPicPr>
          <p:cNvPr id="5" name="Content Placeholder 4" descr="A diagram of a supply chain&#10;&#10;Description automatically generated">
            <a:extLst>
              <a:ext uri="{FF2B5EF4-FFF2-40B4-BE49-F238E27FC236}">
                <a16:creationId xmlns:a16="http://schemas.microsoft.com/office/drawing/2014/main" id="{F1D89689-AB3B-88B4-50C6-8F2CD5F639D9}"/>
              </a:ext>
            </a:extLst>
          </p:cNvPr>
          <p:cNvPicPr>
            <a:picLocks noGrp="1" noChangeAspect="1"/>
          </p:cNvPicPr>
          <p:nvPr>
            <p:ph idx="1"/>
          </p:nvPr>
        </p:nvPicPr>
        <p:blipFill>
          <a:blip r:embed="rId2"/>
          <a:stretch>
            <a:fillRect/>
          </a:stretch>
        </p:blipFill>
        <p:spPr>
          <a:xfrm>
            <a:off x="298095" y="1480392"/>
            <a:ext cx="4691156" cy="4351338"/>
          </a:xfrm>
          <a:prstGeom prst="rect">
            <a:avLst/>
          </a:prstGeom>
        </p:spPr>
      </p:pic>
      <p:pic>
        <p:nvPicPr>
          <p:cNvPr id="7" name="Picture 6" descr="A map of the world&#10;&#10;Description automatically generated">
            <a:extLst>
              <a:ext uri="{FF2B5EF4-FFF2-40B4-BE49-F238E27FC236}">
                <a16:creationId xmlns:a16="http://schemas.microsoft.com/office/drawing/2014/main" id="{3FA431AE-0FB4-3E7F-A3B0-02B657DA5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845" y="1585181"/>
            <a:ext cx="6909155" cy="4508732"/>
          </a:xfrm>
          <a:prstGeom prst="rect">
            <a:avLst/>
          </a:prstGeom>
        </p:spPr>
      </p:pic>
      <p:sp>
        <p:nvSpPr>
          <p:cNvPr id="3" name="Rectangle 1">
            <a:extLst>
              <a:ext uri="{FF2B5EF4-FFF2-40B4-BE49-F238E27FC236}">
                <a16:creationId xmlns:a16="http://schemas.microsoft.com/office/drawing/2014/main" id="{BE7A4A40-3D91-E8C5-7828-FDF5504E090E}"/>
              </a:ext>
            </a:extLst>
          </p:cNvPr>
          <p:cNvSpPr>
            <a:spLocks noChangeArrowheads="1"/>
          </p:cNvSpPr>
          <p:nvPr/>
        </p:nvSpPr>
        <p:spPr bwMode="auto">
          <a:xfrm>
            <a:off x="1432191" y="6093913"/>
            <a:ext cx="19575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Aon plc 2023</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7A08191D-3CE0-75B3-04C1-F370DA6C8E10}"/>
              </a:ext>
            </a:extLst>
          </p:cNvPr>
          <p:cNvSpPr>
            <a:spLocks noChangeArrowheads="1"/>
          </p:cNvSpPr>
          <p:nvPr/>
        </p:nvSpPr>
        <p:spPr bwMode="auto">
          <a:xfrm>
            <a:off x="7584668" y="6094740"/>
            <a:ext cx="3442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WEF / Chatham House 2017</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000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EDED-8D1B-5B69-DF96-F471B76C9A9E}"/>
              </a:ext>
            </a:extLst>
          </p:cNvPr>
          <p:cNvSpPr>
            <a:spLocks noGrp="1"/>
          </p:cNvSpPr>
          <p:nvPr>
            <p:ph type="title"/>
          </p:nvPr>
        </p:nvSpPr>
        <p:spPr/>
        <p:txBody>
          <a:bodyPr/>
          <a:lstStyle/>
          <a:p>
            <a:r>
              <a:rPr lang="en-US" b="1" dirty="0">
                <a:latin typeface="+mn-lt"/>
              </a:rPr>
              <a:t>Food risks (business 3) </a:t>
            </a:r>
            <a:br>
              <a:rPr lang="en-US" b="1" dirty="0">
                <a:latin typeface="+mn-lt"/>
              </a:rPr>
            </a:br>
            <a:r>
              <a:rPr lang="en-US" b="1" dirty="0">
                <a:latin typeface="+mn-lt"/>
              </a:rPr>
              <a:t>IGD 10 threats </a:t>
            </a:r>
            <a:r>
              <a:rPr lang="en-US" sz="2000" b="1" dirty="0">
                <a:latin typeface="+mn-lt"/>
              </a:rPr>
              <a:t>(21.iii.2024) </a:t>
            </a:r>
            <a:endParaRPr lang="en-GB" sz="2000" b="1" dirty="0">
              <a:latin typeface="+mn-lt"/>
            </a:endParaRPr>
          </a:p>
        </p:txBody>
      </p:sp>
      <p:sp>
        <p:nvSpPr>
          <p:cNvPr id="3" name="Content Placeholder 2">
            <a:extLst>
              <a:ext uri="{FF2B5EF4-FFF2-40B4-BE49-F238E27FC236}">
                <a16:creationId xmlns:a16="http://schemas.microsoft.com/office/drawing/2014/main" id="{8718A9D7-D325-6DF4-2C5F-2E17DBDDD895}"/>
              </a:ext>
            </a:extLst>
          </p:cNvPr>
          <p:cNvSpPr>
            <a:spLocks noGrp="1"/>
          </p:cNvSpPr>
          <p:nvPr>
            <p:ph sz="half" idx="1"/>
          </p:nvPr>
        </p:nvSpPr>
        <p:spPr>
          <a:xfrm>
            <a:off x="271272" y="1787841"/>
            <a:ext cx="5553456" cy="3817431"/>
          </a:xfrm>
        </p:spPr>
        <p:txBody>
          <a:bodyPr>
            <a:noAutofit/>
          </a:bodyPr>
          <a:lstStyle/>
          <a:p>
            <a:pPr marL="514350" indent="-514350">
              <a:buFont typeface="+mj-lt"/>
              <a:buAutoNum type="arabicPeriod"/>
            </a:pPr>
            <a:r>
              <a:rPr lang="en-GB" dirty="0"/>
              <a:t>Climate change (will worsen +  raise prices by 20% by 2050)</a:t>
            </a:r>
          </a:p>
          <a:p>
            <a:pPr marL="514350" indent="-514350">
              <a:buFont typeface="+mj-lt"/>
              <a:buAutoNum type="arabicPeriod"/>
            </a:pPr>
            <a:r>
              <a:rPr lang="en-GB" dirty="0"/>
              <a:t>Water stress (pollution, extremes)</a:t>
            </a:r>
          </a:p>
          <a:p>
            <a:pPr marL="514350" indent="-514350">
              <a:buFont typeface="+mj-lt"/>
              <a:buAutoNum type="arabicPeriod"/>
            </a:pPr>
            <a:r>
              <a:rPr lang="en-GB" dirty="0"/>
              <a:t>Agricultural challenges (subsidies ignore food)</a:t>
            </a:r>
          </a:p>
          <a:p>
            <a:pPr marL="514350" indent="-514350">
              <a:buFont typeface="+mj-lt"/>
              <a:buAutoNum type="arabicPeriod"/>
            </a:pPr>
            <a:r>
              <a:rPr lang="en-GB" dirty="0"/>
              <a:t>Biodiversity loss (</a:t>
            </a:r>
            <a:r>
              <a:rPr lang="en-GB" dirty="0" err="1"/>
              <a:t>eg</a:t>
            </a:r>
            <a:r>
              <a:rPr lang="en-GB" dirty="0"/>
              <a:t> pollinators)</a:t>
            </a:r>
          </a:p>
          <a:p>
            <a:pPr marL="514350" indent="-514350">
              <a:buFont typeface="+mj-lt"/>
              <a:buAutoNum type="arabicPeriod"/>
            </a:pPr>
            <a:r>
              <a:rPr lang="en-GB" dirty="0"/>
              <a:t>Disease (livestock + plant)</a:t>
            </a:r>
          </a:p>
        </p:txBody>
      </p:sp>
      <p:sp>
        <p:nvSpPr>
          <p:cNvPr id="5" name="Content Placeholder 4">
            <a:extLst>
              <a:ext uri="{FF2B5EF4-FFF2-40B4-BE49-F238E27FC236}">
                <a16:creationId xmlns:a16="http://schemas.microsoft.com/office/drawing/2014/main" id="{62C6EA2D-61D0-6AB8-553B-7ADE0F1B7B26}"/>
              </a:ext>
            </a:extLst>
          </p:cNvPr>
          <p:cNvSpPr>
            <a:spLocks noGrp="1"/>
          </p:cNvSpPr>
          <p:nvPr>
            <p:ph sz="half" idx="2"/>
          </p:nvPr>
        </p:nvSpPr>
        <p:spPr>
          <a:xfrm>
            <a:off x="6519672" y="3483229"/>
            <a:ext cx="5255923" cy="3332799"/>
          </a:xfrm>
        </p:spPr>
        <p:txBody>
          <a:bodyPr>
            <a:normAutofit/>
          </a:bodyPr>
          <a:lstStyle/>
          <a:p>
            <a:pPr marL="742950" indent="-742950">
              <a:buAutoNum type="arabicPeriod" startAt="6"/>
            </a:pPr>
            <a:r>
              <a:rPr lang="en-GB" dirty="0"/>
              <a:t>Geopolitics (food power use)</a:t>
            </a:r>
          </a:p>
          <a:p>
            <a:pPr marL="742950" indent="-742950">
              <a:buAutoNum type="arabicPeriod" startAt="6"/>
            </a:pPr>
            <a:r>
              <a:rPr lang="en-GB" dirty="0"/>
              <a:t>Labour (shortages)</a:t>
            </a:r>
          </a:p>
          <a:p>
            <a:pPr marL="742950" indent="-742950">
              <a:buAutoNum type="arabicPeriod" startAt="6"/>
            </a:pPr>
            <a:r>
              <a:rPr lang="en-GB" dirty="0"/>
              <a:t>Economics (stalling profits, low investment)</a:t>
            </a:r>
          </a:p>
          <a:p>
            <a:pPr marL="742950" indent="-742950">
              <a:buAutoNum type="arabicPeriod" startAt="6"/>
            </a:pPr>
            <a:r>
              <a:rPr lang="en-GB" dirty="0"/>
              <a:t>Opacity (low transparency)</a:t>
            </a:r>
          </a:p>
          <a:p>
            <a:pPr marL="742950" indent="-742950">
              <a:buAutoNum type="arabicPeriod" startAt="6"/>
            </a:pPr>
            <a:r>
              <a:rPr lang="en-GB" dirty="0"/>
              <a:t>Cybercrime (worsen + AI)</a:t>
            </a:r>
          </a:p>
        </p:txBody>
      </p:sp>
      <p:sp>
        <p:nvSpPr>
          <p:cNvPr id="4" name="Slide Number Placeholder 3">
            <a:extLst>
              <a:ext uri="{FF2B5EF4-FFF2-40B4-BE49-F238E27FC236}">
                <a16:creationId xmlns:a16="http://schemas.microsoft.com/office/drawing/2014/main" id="{E4DA3776-8423-94D9-7916-A2A7E22DF2B2}"/>
              </a:ext>
            </a:extLst>
          </p:cNvPr>
          <p:cNvSpPr>
            <a:spLocks noGrp="1"/>
          </p:cNvSpPr>
          <p:nvPr>
            <p:ph type="sldNum" sz="quarter" idx="12"/>
          </p:nvPr>
        </p:nvSpPr>
        <p:spPr/>
        <p:txBody>
          <a:bodyPr/>
          <a:lstStyle/>
          <a:p>
            <a:fld id="{2F250E53-65D8-43E6-99E6-1696B3794435}" type="slidenum">
              <a:rPr lang="en-GB" smtClean="0"/>
              <a:t>9</a:t>
            </a:fld>
            <a:endParaRPr lang="en-GB"/>
          </a:p>
        </p:txBody>
      </p:sp>
      <p:pic>
        <p:nvPicPr>
          <p:cNvPr id="7" name="Picture 6">
            <a:extLst>
              <a:ext uri="{FF2B5EF4-FFF2-40B4-BE49-F238E27FC236}">
                <a16:creationId xmlns:a16="http://schemas.microsoft.com/office/drawing/2014/main" id="{7B1FFBBC-B23D-C3A2-B406-88556A1E0659}"/>
              </a:ext>
            </a:extLst>
          </p:cNvPr>
          <p:cNvPicPr>
            <a:picLocks noChangeAspect="1"/>
          </p:cNvPicPr>
          <p:nvPr/>
        </p:nvPicPr>
        <p:blipFill>
          <a:blip r:embed="rId2"/>
          <a:stretch>
            <a:fillRect/>
          </a:stretch>
        </p:blipFill>
        <p:spPr>
          <a:xfrm>
            <a:off x="6782187" y="419037"/>
            <a:ext cx="4669149" cy="2769997"/>
          </a:xfrm>
          <a:prstGeom prst="rect">
            <a:avLst/>
          </a:prstGeom>
        </p:spPr>
      </p:pic>
    </p:spTree>
    <p:extLst>
      <p:ext uri="{BB962C8B-B14F-4D97-AF65-F5344CB8AC3E}">
        <p14:creationId xmlns:p14="http://schemas.microsoft.com/office/powerpoint/2010/main" val="675426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2922</Words>
  <Application>Microsoft Office PowerPoint</Application>
  <PresentationFormat>Widescreen</PresentationFormat>
  <Paragraphs>425</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Symbol</vt:lpstr>
      <vt:lpstr>Times New Roman</vt:lpstr>
      <vt:lpstr>Wingdings</vt:lpstr>
      <vt:lpstr>Office Theme</vt:lpstr>
      <vt:lpstr>Why food security and resilience should be a political priority </vt:lpstr>
      <vt:lpstr>Key Messages</vt:lpstr>
      <vt:lpstr>What about Wales?</vt:lpstr>
      <vt:lpstr>1. Risks to security and resilience are real</vt:lpstr>
      <vt:lpstr>Some potential sources of food system shock</vt:lpstr>
      <vt:lpstr>89 Risks to UK source:  NRR 2023</vt:lpstr>
      <vt:lpstr>Food Risks (business view 1) source: Lloyd’s and Willis, Towers, Watson, 2022 </vt:lpstr>
      <vt:lpstr>Food risks (business 2): spot the chokepoints</vt:lpstr>
      <vt:lpstr>Food risks (business 3)  IGD 10 threats (21.iii.2024) </vt:lpstr>
      <vt:lpstr>2. Institutional architecture: only partly addresses food</vt:lpstr>
      <vt:lpstr>National food security – a default UK sore</vt:lpstr>
      <vt:lpstr>Domestic food insecurity continues:  NB no legal obligation to feed people</vt:lpstr>
      <vt:lpstr>Meanwhile a resilience framework evolves</vt:lpstr>
      <vt:lpstr>PowerPoint Presentation</vt:lpstr>
      <vt:lpstr>3. Why resilience politics matter</vt:lpstr>
      <vt:lpstr>What does the term ‘resilience’ mean?</vt:lpstr>
      <vt:lpstr>Resilience raises issues of control &amp; centralization: which model is more resilient? (after Baran 1964, RAND Corporation)</vt:lpstr>
      <vt:lpstr>Academic case: diversification is key to resilience Hertel et al, Nature Food, 2021: https://www.nature.com/articles/s43016-021-00403-9</vt:lpstr>
      <vt:lpstr>Food resilience is usually pitched as system sustainability</vt:lpstr>
      <vt:lpstr>It means thinking about processes in / after shock  see papers by Ingram, Zurek et al (ECI, Oxford)  eg: https://www.eci.ox.ac.uk/sites/default/files/2022-05/enhancing-London-food-systems-Feb2022.pdf </vt:lpstr>
      <vt:lpstr>FR is often reduced to land use or self-sufficiency (important though both are)</vt:lpstr>
      <vt:lpstr>Food Commerce is vulnerable: JiT logistics -  Internet of Things (IoT)</vt:lpstr>
      <vt:lpstr>4. “it’s the public, stupid!” (after Bill Clinton)</vt:lpstr>
      <vt:lpstr>Consumer options: individual or collective? Response and infrastructure requirements</vt:lpstr>
      <vt:lpstr> a new typology of Civil Food Vulnerability  acute chronic</vt:lpstr>
      <vt:lpstr>5. Learning from others</vt:lpstr>
      <vt:lpstr>Vignettes from other countries</vt:lpstr>
      <vt:lpstr>6. The difference this makes</vt:lpstr>
      <vt:lpstr>PowerPoint Presentation</vt:lpstr>
      <vt:lpstr>The new political framework (RSSDDR)</vt:lpstr>
      <vt:lpstr>Conclusions</vt:lpstr>
      <vt:lpstr>Finally, some advice from  Tom Lehrer (born 1928), mathematician &amp; satirist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food, climate &amp; policy</dc:title>
  <dc:creator>Lang, Timothy</dc:creator>
  <cp:lastModifiedBy>Lang, Timothy</cp:lastModifiedBy>
  <cp:revision>21</cp:revision>
  <dcterms:created xsi:type="dcterms:W3CDTF">2022-11-05T15:05:19Z</dcterms:created>
  <dcterms:modified xsi:type="dcterms:W3CDTF">2024-04-16T17:00:30Z</dcterms:modified>
</cp:coreProperties>
</file>